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1367" r:id="rId5"/>
    <p:sldId id="290" r:id="rId6"/>
    <p:sldId id="524" r:id="rId7"/>
    <p:sldId id="1449" r:id="rId8"/>
    <p:sldId id="1480" r:id="rId9"/>
    <p:sldId id="1368" r:id="rId10"/>
    <p:sldId id="1376" r:id="rId11"/>
    <p:sldId id="1459" r:id="rId12"/>
    <p:sldId id="1466" r:id="rId13"/>
    <p:sldId id="1460" r:id="rId14"/>
    <p:sldId id="1461" r:id="rId15"/>
    <p:sldId id="1462" r:id="rId16"/>
    <p:sldId id="1463" r:id="rId17"/>
    <p:sldId id="1464" r:id="rId18"/>
    <p:sldId id="1465" r:id="rId19"/>
    <p:sldId id="1468" r:id="rId20"/>
    <p:sldId id="1479" r:id="rId21"/>
    <p:sldId id="1469" r:id="rId22"/>
    <p:sldId id="1470" r:id="rId23"/>
    <p:sldId id="1471" r:id="rId24"/>
    <p:sldId id="1472" r:id="rId25"/>
    <p:sldId id="1473" r:id="rId26"/>
    <p:sldId id="1474" r:id="rId27"/>
    <p:sldId id="1475" r:id="rId28"/>
    <p:sldId id="1476" r:id="rId29"/>
    <p:sldId id="1477" r:id="rId30"/>
    <p:sldId id="1478" r:id="rId31"/>
    <p:sldId id="1369" r:id="rId32"/>
    <p:sldId id="1349" r:id="rId33"/>
    <p:sldId id="1481" r:id="rId34"/>
    <p:sldId id="1455" r:id="rId35"/>
  </p:sldIdLst>
  <p:sldSz cx="12192000" cy="6858000"/>
  <p:notesSz cx="6797675" cy="99266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112"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ina"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592"/>
    <a:srgbClr val="A6A6A6"/>
    <a:srgbClr val="00D0D3"/>
    <a:srgbClr val="12B2B0"/>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4" y="268"/>
      </p:cViewPr>
      <p:guideLst>
        <p:guide orient="horz" pos="2160"/>
        <p:guide pos="4112"/>
      </p:guideLst>
    </p:cSldViewPr>
  </p:slideViewPr>
  <p:notesTextViewPr>
    <p:cViewPr>
      <p:scale>
        <a:sx n="3" d="2"/>
        <a:sy n="3" d="2"/>
      </p:scale>
      <p:origin x="0" y="0"/>
    </p:cViewPr>
  </p:notesTextViewPr>
  <p:notesViewPr>
    <p:cSldViewPr snapToGrid="0">
      <p:cViewPr>
        <p:scale>
          <a:sx n="1" d="2"/>
          <a:sy n="1" d="2"/>
        </p:scale>
        <p:origin x="0" y="0"/>
      </p:cViewPr>
      <p:guideLst>
        <p:guide orient="horz" pos="3126"/>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a Balciauskaite" userId="844ae2a0-8631-4ed8-bf7c-ffaf2a7431ad" providerId="ADAL" clId="{14ED3C32-6E14-48FF-A9B0-1130F791F75B}"/>
    <pc:docChg chg="modSld">
      <pc:chgData name="Kristina Balciauskaite" userId="844ae2a0-8631-4ed8-bf7c-ffaf2a7431ad" providerId="ADAL" clId="{14ED3C32-6E14-48FF-A9B0-1130F791F75B}" dt="2025-12-04T20:46:38.463" v="1" actId="27918"/>
      <pc:docMkLst>
        <pc:docMk/>
      </pc:docMkLst>
      <pc:sldChg chg="mod">
        <pc:chgData name="Kristina Balciauskaite" userId="844ae2a0-8631-4ed8-bf7c-ffaf2a7431ad" providerId="ADAL" clId="{14ED3C32-6E14-48FF-A9B0-1130F791F75B}" dt="2025-12-04T20:46:38.463" v="1" actId="27918"/>
        <pc:sldMkLst>
          <pc:docMk/>
          <pc:sldMk cId="1447024041" sldId="146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4"/>
            <c:invertIfNegative val="0"/>
            <c:bubble3D val="0"/>
            <c:spPr>
              <a:solidFill>
                <a:schemeClr val="accent4"/>
              </a:solidFill>
              <a:ln>
                <a:noFill/>
              </a:ln>
              <a:effectLst/>
            </c:spPr>
            <c:extLst>
              <c:ext xmlns:c16="http://schemas.microsoft.com/office/drawing/2014/chart" uri="{C3380CC4-5D6E-409C-BE32-E72D297353CC}">
                <c16:uniqueId val="{00000005-C3CA-4ADE-B7AB-404B4193F42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Taip, turiu savanoriškos veiklos patirties per paskutinius 12 mėnesių</c:v>
                </c:pt>
                <c:pt idx="1">
                  <c:v>Taip, turiu savanoriškos veiklos patirties seniau negu prieš paskutinius 12 mėnesių</c:v>
                </c:pt>
                <c:pt idx="2">
                  <c:v>Neturiu, bet norėčiau</c:v>
                </c:pt>
                <c:pt idx="3">
                  <c:v>Neturiu ir neketinu jos įgyti</c:v>
                </c:pt>
                <c:pt idx="4">
                  <c:v>Nežino / neatsakė</c:v>
                </c:pt>
              </c:strCache>
            </c:strRef>
          </c:cat>
          <c:val>
            <c:numRef>
              <c:f>Sheet1!$B$2:$B$6</c:f>
              <c:numCache>
                <c:formatCode>General</c:formatCode>
                <c:ptCount val="5"/>
                <c:pt idx="0">
                  <c:v>12</c:v>
                </c:pt>
                <c:pt idx="1">
                  <c:v>23</c:v>
                </c:pt>
                <c:pt idx="2">
                  <c:v>26</c:v>
                </c:pt>
                <c:pt idx="3">
                  <c:v>33</c:v>
                </c:pt>
                <c:pt idx="4">
                  <c:v>6</c:v>
                </c:pt>
              </c:numCache>
            </c:numRef>
          </c:val>
          <c:extLst>
            <c:ext xmlns:c16="http://schemas.microsoft.com/office/drawing/2014/chart" uri="{C3380CC4-5D6E-409C-BE32-E72D297353CC}">
              <c16:uniqueId val="{00000004-C3CA-4ADE-B7AB-404B4193F42F}"/>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23941523598093"/>
          <c:y val="0.14757878554957723"/>
          <c:w val="0.48157328162545826"/>
          <c:h val="0.76569931064535457"/>
        </c:manualLayout>
      </c:layout>
      <c:barChart>
        <c:barDir val="bar"/>
        <c:grouping val="stacked"/>
        <c:varyColors val="0"/>
        <c:ser>
          <c:idx val="0"/>
          <c:order val="0"/>
          <c:tx>
            <c:strRef>
              <c:f>Sheet1!$B$1</c:f>
              <c:strCache>
                <c:ptCount val="1"/>
                <c:pt idx="0">
                  <c:v>Labai svarbu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Žmogiškas, šiltas bendravimas su organizacijos atstovais</c:v>
                </c:pt>
                <c:pt idx="1">
                  <c:v>Lankstus veiklos grafikas</c:v>
                </c:pt>
                <c:pt idx="2">
                  <c:v>Organizacijos skaidrumas (viešos ataskaitos, pasiekimai, rezultatai)</c:v>
                </c:pt>
                <c:pt idx="3">
                  <c:v>Aiškiai apibrėžtos savanorio veiklos, atsakomybės</c:v>
                </c:pt>
                <c:pt idx="4">
                  <c:v>Organizacijos vertybės ir misija</c:v>
                </c:pt>
                <c:pt idx="5">
                  <c:v>Patogi veiklos vieta/ lengvas susisiekimas</c:v>
                </c:pt>
                <c:pt idx="6">
                  <c:v>Organizacijos reputacija</c:v>
                </c:pt>
                <c:pt idx="7">
                  <c:v>Galimybė prisijungti vienai dienai ar kelioms valandoms</c:v>
                </c:pt>
                <c:pt idx="8">
                  <c:v>Galimybė dalyvauti vienkartinėje ar trumpalaikėje veikloje</c:v>
                </c:pt>
                <c:pt idx="9">
                  <c:v>Galimybė mokytis, tobulėti veiklos metu</c:v>
                </c:pt>
                <c:pt idx="10">
                  <c:v>Organizacijos įvaizdis (vizualinis, komunikacija)</c:v>
                </c:pt>
                <c:pt idx="11">
                  <c:v>Galimybė savanoriauti nuotoliniu būdu</c:v>
                </c:pt>
                <c:pt idx="12">
                  <c:v>Galimybė gauti rekomendaciją, pažymėjimą ar pažymą apie savanorišką veiklą</c:v>
                </c:pt>
              </c:strCache>
            </c:strRef>
          </c:cat>
          <c:val>
            <c:numRef>
              <c:f>Sheet1!$B$2:$B$14</c:f>
              <c:numCache>
                <c:formatCode>General</c:formatCode>
                <c:ptCount val="13"/>
                <c:pt idx="0">
                  <c:v>39</c:v>
                </c:pt>
                <c:pt idx="1">
                  <c:v>42</c:v>
                </c:pt>
                <c:pt idx="2">
                  <c:v>36</c:v>
                </c:pt>
                <c:pt idx="3">
                  <c:v>33</c:v>
                </c:pt>
                <c:pt idx="4">
                  <c:v>33</c:v>
                </c:pt>
                <c:pt idx="5">
                  <c:v>33</c:v>
                </c:pt>
                <c:pt idx="6">
                  <c:v>30</c:v>
                </c:pt>
                <c:pt idx="7">
                  <c:v>27</c:v>
                </c:pt>
                <c:pt idx="8">
                  <c:v>26</c:v>
                </c:pt>
                <c:pt idx="9">
                  <c:v>24</c:v>
                </c:pt>
                <c:pt idx="10">
                  <c:v>23</c:v>
                </c:pt>
                <c:pt idx="11">
                  <c:v>18</c:v>
                </c:pt>
                <c:pt idx="12">
                  <c:v>14</c:v>
                </c:pt>
              </c:numCache>
            </c:numRef>
          </c:val>
          <c:extLst>
            <c:ext xmlns:c16="http://schemas.microsoft.com/office/drawing/2014/chart" uri="{C3380CC4-5D6E-409C-BE32-E72D297353CC}">
              <c16:uniqueId val="{00000000-EAF3-4E7D-A236-93DABF5D6DFE}"/>
            </c:ext>
          </c:extLst>
        </c:ser>
        <c:ser>
          <c:idx val="1"/>
          <c:order val="1"/>
          <c:tx>
            <c:strRef>
              <c:f>Sheet1!$C$1</c:f>
              <c:strCache>
                <c:ptCount val="1"/>
                <c:pt idx="0">
                  <c:v>Svarbu</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Žmogiškas, šiltas bendravimas su organizacijos atstovais</c:v>
                </c:pt>
                <c:pt idx="1">
                  <c:v>Lankstus veiklos grafikas</c:v>
                </c:pt>
                <c:pt idx="2">
                  <c:v>Organizacijos skaidrumas (viešos ataskaitos, pasiekimai, rezultatai)</c:v>
                </c:pt>
                <c:pt idx="3">
                  <c:v>Aiškiai apibrėžtos savanorio veiklos, atsakomybės</c:v>
                </c:pt>
                <c:pt idx="4">
                  <c:v>Organizacijos vertybės ir misija</c:v>
                </c:pt>
                <c:pt idx="5">
                  <c:v>Patogi veiklos vieta/ lengvas susisiekimas</c:v>
                </c:pt>
                <c:pt idx="6">
                  <c:v>Organizacijos reputacija</c:v>
                </c:pt>
                <c:pt idx="7">
                  <c:v>Galimybė prisijungti vienai dienai ar kelioms valandoms</c:v>
                </c:pt>
                <c:pt idx="8">
                  <c:v>Galimybė dalyvauti vienkartinėje ar trumpalaikėje veikloje</c:v>
                </c:pt>
                <c:pt idx="9">
                  <c:v>Galimybė mokytis, tobulėti veiklos metu</c:v>
                </c:pt>
                <c:pt idx="10">
                  <c:v>Organizacijos įvaizdis (vizualinis, komunikacija)</c:v>
                </c:pt>
                <c:pt idx="11">
                  <c:v>Galimybė savanoriauti nuotoliniu būdu</c:v>
                </c:pt>
                <c:pt idx="12">
                  <c:v>Galimybė gauti rekomendaciją, pažymėjimą ar pažymą apie savanorišką veiklą</c:v>
                </c:pt>
              </c:strCache>
            </c:strRef>
          </c:cat>
          <c:val>
            <c:numRef>
              <c:f>Sheet1!$C$2:$C$14</c:f>
              <c:numCache>
                <c:formatCode>General</c:formatCode>
                <c:ptCount val="13"/>
                <c:pt idx="0">
                  <c:v>42</c:v>
                </c:pt>
                <c:pt idx="1">
                  <c:v>36</c:v>
                </c:pt>
                <c:pt idx="2">
                  <c:v>42</c:v>
                </c:pt>
                <c:pt idx="3">
                  <c:v>45</c:v>
                </c:pt>
                <c:pt idx="4">
                  <c:v>44</c:v>
                </c:pt>
                <c:pt idx="5">
                  <c:v>43</c:v>
                </c:pt>
                <c:pt idx="6">
                  <c:v>45</c:v>
                </c:pt>
                <c:pt idx="7">
                  <c:v>44</c:v>
                </c:pt>
                <c:pt idx="8">
                  <c:v>43</c:v>
                </c:pt>
                <c:pt idx="9">
                  <c:v>46</c:v>
                </c:pt>
                <c:pt idx="10">
                  <c:v>43</c:v>
                </c:pt>
                <c:pt idx="11">
                  <c:v>31</c:v>
                </c:pt>
                <c:pt idx="12">
                  <c:v>26</c:v>
                </c:pt>
              </c:numCache>
            </c:numRef>
          </c:val>
          <c:extLst>
            <c:ext xmlns:c16="http://schemas.microsoft.com/office/drawing/2014/chart" uri="{C3380CC4-5D6E-409C-BE32-E72D297353CC}">
              <c16:uniqueId val="{00000001-EAF3-4E7D-A236-93DABF5D6DFE}"/>
            </c:ext>
          </c:extLst>
        </c:ser>
        <c:ser>
          <c:idx val="2"/>
          <c:order val="2"/>
          <c:tx>
            <c:strRef>
              <c:f>Sheet1!$D$1</c:f>
              <c:strCache>
                <c:ptCount val="1"/>
                <c:pt idx="0">
                  <c:v>Nei svarbu nei nesvarbu</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Žmogiškas, šiltas bendravimas su organizacijos atstovais</c:v>
                </c:pt>
                <c:pt idx="1">
                  <c:v>Lankstus veiklos grafikas</c:v>
                </c:pt>
                <c:pt idx="2">
                  <c:v>Organizacijos skaidrumas (viešos ataskaitos, pasiekimai, rezultatai)</c:v>
                </c:pt>
                <c:pt idx="3">
                  <c:v>Aiškiai apibrėžtos savanorio veiklos, atsakomybės</c:v>
                </c:pt>
                <c:pt idx="4">
                  <c:v>Organizacijos vertybės ir misija</c:v>
                </c:pt>
                <c:pt idx="5">
                  <c:v>Patogi veiklos vieta/ lengvas susisiekimas</c:v>
                </c:pt>
                <c:pt idx="6">
                  <c:v>Organizacijos reputacija</c:v>
                </c:pt>
                <c:pt idx="7">
                  <c:v>Galimybė prisijungti vienai dienai ar kelioms valandoms</c:v>
                </c:pt>
                <c:pt idx="8">
                  <c:v>Galimybė dalyvauti vienkartinėje ar trumpalaikėje veikloje</c:v>
                </c:pt>
                <c:pt idx="9">
                  <c:v>Galimybė mokytis, tobulėti veiklos metu</c:v>
                </c:pt>
                <c:pt idx="10">
                  <c:v>Organizacijos įvaizdis (vizualinis, komunikacija)</c:v>
                </c:pt>
                <c:pt idx="11">
                  <c:v>Galimybė savanoriauti nuotoliniu būdu</c:v>
                </c:pt>
                <c:pt idx="12">
                  <c:v>Galimybė gauti rekomendaciją, pažymėjimą ar pažymą apie savanorišką veiklą</c:v>
                </c:pt>
              </c:strCache>
            </c:strRef>
          </c:cat>
          <c:val>
            <c:numRef>
              <c:f>Sheet1!$D$2:$D$14</c:f>
              <c:numCache>
                <c:formatCode>General</c:formatCode>
                <c:ptCount val="13"/>
                <c:pt idx="0">
                  <c:v>16</c:v>
                </c:pt>
                <c:pt idx="1">
                  <c:v>18</c:v>
                </c:pt>
                <c:pt idx="2">
                  <c:v>19</c:v>
                </c:pt>
                <c:pt idx="3">
                  <c:v>18</c:v>
                </c:pt>
                <c:pt idx="4">
                  <c:v>20</c:v>
                </c:pt>
                <c:pt idx="5">
                  <c:v>20</c:v>
                </c:pt>
                <c:pt idx="6">
                  <c:v>20</c:v>
                </c:pt>
                <c:pt idx="7">
                  <c:v>23</c:v>
                </c:pt>
                <c:pt idx="8">
                  <c:v>26</c:v>
                </c:pt>
                <c:pt idx="9">
                  <c:v>25</c:v>
                </c:pt>
                <c:pt idx="10">
                  <c:v>27</c:v>
                </c:pt>
                <c:pt idx="11">
                  <c:v>35</c:v>
                </c:pt>
                <c:pt idx="12">
                  <c:v>37</c:v>
                </c:pt>
              </c:numCache>
            </c:numRef>
          </c:val>
          <c:extLst>
            <c:ext xmlns:c16="http://schemas.microsoft.com/office/drawing/2014/chart" uri="{C3380CC4-5D6E-409C-BE32-E72D297353CC}">
              <c16:uniqueId val="{00000002-EAF3-4E7D-A236-93DABF5D6DFE}"/>
            </c:ext>
          </c:extLst>
        </c:ser>
        <c:ser>
          <c:idx val="3"/>
          <c:order val="3"/>
          <c:tx>
            <c:strRef>
              <c:f>Sheet1!$E$1</c:f>
              <c:strCache>
                <c:ptCount val="1"/>
                <c:pt idx="0">
                  <c:v>Nesvarbu</c:v>
                </c:pt>
              </c:strCache>
            </c:strRef>
          </c:tx>
          <c:spPr>
            <a:solidFill>
              <a:srgbClr val="5EE7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Žmogiškas, šiltas bendravimas su organizacijos atstovais</c:v>
                </c:pt>
                <c:pt idx="1">
                  <c:v>Lankstus veiklos grafikas</c:v>
                </c:pt>
                <c:pt idx="2">
                  <c:v>Organizacijos skaidrumas (viešos ataskaitos, pasiekimai, rezultatai)</c:v>
                </c:pt>
                <c:pt idx="3">
                  <c:v>Aiškiai apibrėžtos savanorio veiklos, atsakomybės</c:v>
                </c:pt>
                <c:pt idx="4">
                  <c:v>Organizacijos vertybės ir misija</c:v>
                </c:pt>
                <c:pt idx="5">
                  <c:v>Patogi veiklos vieta/ lengvas susisiekimas</c:v>
                </c:pt>
                <c:pt idx="6">
                  <c:v>Organizacijos reputacija</c:v>
                </c:pt>
                <c:pt idx="7">
                  <c:v>Galimybė prisijungti vienai dienai ar kelioms valandoms</c:v>
                </c:pt>
                <c:pt idx="8">
                  <c:v>Galimybė dalyvauti vienkartinėje ar trumpalaikėje veikloje</c:v>
                </c:pt>
                <c:pt idx="9">
                  <c:v>Galimybė mokytis, tobulėti veiklos metu</c:v>
                </c:pt>
                <c:pt idx="10">
                  <c:v>Organizacijos įvaizdis (vizualinis, komunikacija)</c:v>
                </c:pt>
                <c:pt idx="11">
                  <c:v>Galimybė savanoriauti nuotoliniu būdu</c:v>
                </c:pt>
                <c:pt idx="12">
                  <c:v>Galimybė gauti rekomendaciją, pažymėjimą ar pažymą apie savanorišką veiklą</c:v>
                </c:pt>
              </c:strCache>
            </c:strRef>
          </c:cat>
          <c:val>
            <c:numRef>
              <c:f>Sheet1!$E$2:$E$14</c:f>
              <c:numCache>
                <c:formatCode>General</c:formatCode>
                <c:ptCount val="13"/>
                <c:pt idx="0">
                  <c:v>2</c:v>
                </c:pt>
                <c:pt idx="1">
                  <c:v>3</c:v>
                </c:pt>
                <c:pt idx="2">
                  <c:v>2</c:v>
                </c:pt>
                <c:pt idx="3">
                  <c:v>3</c:v>
                </c:pt>
                <c:pt idx="4">
                  <c:v>2</c:v>
                </c:pt>
                <c:pt idx="5">
                  <c:v>3</c:v>
                </c:pt>
                <c:pt idx="6">
                  <c:v>4</c:v>
                </c:pt>
                <c:pt idx="7">
                  <c:v>5</c:v>
                </c:pt>
                <c:pt idx="8">
                  <c:v>4</c:v>
                </c:pt>
                <c:pt idx="9">
                  <c:v>4</c:v>
                </c:pt>
                <c:pt idx="10">
                  <c:v>6</c:v>
                </c:pt>
                <c:pt idx="11">
                  <c:v>10</c:v>
                </c:pt>
                <c:pt idx="12">
                  <c:v>13</c:v>
                </c:pt>
              </c:numCache>
            </c:numRef>
          </c:val>
          <c:extLst>
            <c:ext xmlns:c16="http://schemas.microsoft.com/office/drawing/2014/chart" uri="{C3380CC4-5D6E-409C-BE32-E72D297353CC}">
              <c16:uniqueId val="{00000003-EAF3-4E7D-A236-93DABF5D6DFE}"/>
            </c:ext>
          </c:extLst>
        </c:ser>
        <c:ser>
          <c:idx val="4"/>
          <c:order val="4"/>
          <c:tx>
            <c:strRef>
              <c:f>Sheet1!$F$1</c:f>
              <c:strCache>
                <c:ptCount val="1"/>
                <c:pt idx="0">
                  <c:v>Visiškai nesvarbu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Žmogiškas, šiltas bendravimas su organizacijos atstovais</c:v>
                </c:pt>
                <c:pt idx="1">
                  <c:v>Lankstus veiklos grafikas</c:v>
                </c:pt>
                <c:pt idx="2">
                  <c:v>Organizacijos skaidrumas (viešos ataskaitos, pasiekimai, rezultatai)</c:v>
                </c:pt>
                <c:pt idx="3">
                  <c:v>Aiškiai apibrėžtos savanorio veiklos, atsakomybės</c:v>
                </c:pt>
                <c:pt idx="4">
                  <c:v>Organizacijos vertybės ir misija</c:v>
                </c:pt>
                <c:pt idx="5">
                  <c:v>Patogi veiklos vieta/ lengvas susisiekimas</c:v>
                </c:pt>
                <c:pt idx="6">
                  <c:v>Organizacijos reputacija</c:v>
                </c:pt>
                <c:pt idx="7">
                  <c:v>Galimybė prisijungti vienai dienai ar kelioms valandoms</c:v>
                </c:pt>
                <c:pt idx="8">
                  <c:v>Galimybė dalyvauti vienkartinėje ar trumpalaikėje veikloje</c:v>
                </c:pt>
                <c:pt idx="9">
                  <c:v>Galimybė mokytis, tobulėti veiklos metu</c:v>
                </c:pt>
                <c:pt idx="10">
                  <c:v>Organizacijos įvaizdis (vizualinis, komunikacija)</c:v>
                </c:pt>
                <c:pt idx="11">
                  <c:v>Galimybė savanoriauti nuotoliniu būdu</c:v>
                </c:pt>
                <c:pt idx="12">
                  <c:v>Galimybė gauti rekomendaciją, pažymėjimą ar pažymą apie savanorišką veiklą</c:v>
                </c:pt>
              </c:strCache>
            </c:strRef>
          </c:cat>
          <c:val>
            <c:numRef>
              <c:f>Sheet1!$F$2:$F$14</c:f>
              <c:numCache>
                <c:formatCode>General</c:formatCode>
                <c:ptCount val="13"/>
                <c:pt idx="0">
                  <c:v>1</c:v>
                </c:pt>
                <c:pt idx="1">
                  <c:v>1</c:v>
                </c:pt>
                <c:pt idx="2">
                  <c:v>1</c:v>
                </c:pt>
                <c:pt idx="3">
                  <c:v>1</c:v>
                </c:pt>
                <c:pt idx="4">
                  <c:v>1</c:v>
                </c:pt>
                <c:pt idx="5">
                  <c:v>1</c:v>
                </c:pt>
                <c:pt idx="6">
                  <c:v>1</c:v>
                </c:pt>
                <c:pt idx="7">
                  <c:v>1</c:v>
                </c:pt>
                <c:pt idx="8">
                  <c:v>1</c:v>
                </c:pt>
                <c:pt idx="9">
                  <c:v>1</c:v>
                </c:pt>
                <c:pt idx="10">
                  <c:v>1</c:v>
                </c:pt>
                <c:pt idx="11">
                  <c:v>6</c:v>
                </c:pt>
                <c:pt idx="12">
                  <c:v>10</c:v>
                </c:pt>
              </c:numCache>
            </c:numRef>
          </c:val>
          <c:extLst>
            <c:ext xmlns:c16="http://schemas.microsoft.com/office/drawing/2014/chart" uri="{C3380CC4-5D6E-409C-BE32-E72D297353CC}">
              <c16:uniqueId val="{00000004-EAF3-4E7D-A236-93DABF5D6DFE}"/>
            </c:ext>
          </c:extLst>
        </c:ser>
        <c:dLbls>
          <c:showLegendKey val="0"/>
          <c:showVal val="0"/>
          <c:showCatName val="0"/>
          <c:showSerName val="0"/>
          <c:showPercent val="0"/>
          <c:showBubbleSize val="0"/>
        </c:dLbls>
        <c:gapWidth val="100"/>
        <c:overlap val="100"/>
        <c:axId val="36313919"/>
        <c:axId val="36313503"/>
      </c:barChart>
      <c:catAx>
        <c:axId val="3631391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900" b="0" i="0" u="none" strike="noStrike" kern="1200" baseline="0">
                <a:solidFill>
                  <a:schemeClr val="tx1">
                    <a:lumMod val="65000"/>
                    <a:lumOff val="35000"/>
                  </a:schemeClr>
                </a:solidFill>
                <a:latin typeface="+mn-lt"/>
                <a:ea typeface="+mn-ea"/>
                <a:cs typeface="+mn-cs"/>
              </a:defRPr>
            </a:pPr>
            <a:endParaRPr lang="lt-LT"/>
          </a:p>
        </c:txPr>
        <c:crossAx val="36313503"/>
        <c:crosses val="autoZero"/>
        <c:auto val="1"/>
        <c:lblAlgn val="ctr"/>
        <c:lblOffset val="100"/>
        <c:noMultiLvlLbl val="0"/>
      </c:catAx>
      <c:valAx>
        <c:axId val="36313503"/>
        <c:scaling>
          <c:orientation val="minMax"/>
          <c:max val="100"/>
        </c:scaling>
        <c:delete val="1"/>
        <c:axPos val="t"/>
        <c:numFmt formatCode="General" sourceLinked="1"/>
        <c:majorTickMark val="out"/>
        <c:minorTickMark val="none"/>
        <c:tickLblPos val="nextTo"/>
        <c:crossAx val="36313919"/>
        <c:crosses val="autoZero"/>
        <c:crossBetween val="between"/>
      </c:valAx>
      <c:spPr>
        <a:noFill/>
        <a:ln>
          <a:noFill/>
        </a:ln>
        <a:effectLst/>
      </c:spPr>
    </c:plotArea>
    <c:legend>
      <c:legendPos val="b"/>
      <c:layout>
        <c:manualLayout>
          <c:xMode val="edge"/>
          <c:yMode val="edge"/>
          <c:x val="0.30892596622296281"/>
          <c:y val="6.3757782539601515E-2"/>
          <c:w val="0.69107403377703724"/>
          <c:h val="5.574469723249993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47695337370626"/>
          <c:y val="4.4973593822682123E-2"/>
          <c:w val="0.81999644639234792"/>
          <c:h val="0.9196900110309247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2-D014-4413-AF98-CA1107826935}"/>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1-D014-4413-AF98-CA110782693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Organizacijos įvaizdis (vizualinis, komunikacija)</c:v>
                </c:pt>
                <c:pt idx="1">
                  <c:v>Organizacijos reputacija</c:v>
                </c:pt>
                <c:pt idx="2">
                  <c:v>Organizacijos vertybės ir misija</c:v>
                </c:pt>
                <c:pt idx="3">
                  <c:v>Aiškiai apibrėžtos savanorio veiklos, atsakomybės</c:v>
                </c:pt>
                <c:pt idx="4">
                  <c:v>Žmogiškas, šiltas bendravimas su organizacijos atstovais</c:v>
                </c:pt>
                <c:pt idx="5">
                  <c:v>Galimybė mokytis, tobulėti veiklos metu</c:v>
                </c:pt>
                <c:pt idx="6">
                  <c:v>Lankstus veiklos grafikas</c:v>
                </c:pt>
                <c:pt idx="7">
                  <c:v>Galimybė savanoriauti nuotoliniu būdu</c:v>
                </c:pt>
                <c:pt idx="8">
                  <c:v>Patogi veiklos vieta/ lengvas susisiekimas</c:v>
                </c:pt>
                <c:pt idx="9">
                  <c:v>Organizacijos skaidrumas (viešos ataskaitos, pasiekimai, rezultatai)</c:v>
                </c:pt>
                <c:pt idx="10">
                  <c:v>Galimybė dalyvauti vienkartinėje ar trumpalaikėje veikloje</c:v>
                </c:pt>
                <c:pt idx="11">
                  <c:v>Galimybė prisijungti vienai dienai ar kelioms valandoms</c:v>
                </c:pt>
                <c:pt idx="12">
                  <c:v>Galimybė gauti rekomendaciją, pažymėjimą ar pažymą apie savanorišką veiklą</c:v>
                </c:pt>
              </c:strCache>
            </c:strRef>
          </c:cat>
          <c:val>
            <c:numRef>
              <c:f>Sheet1!$B$2:$B$14</c:f>
              <c:numCache>
                <c:formatCode>General</c:formatCode>
                <c:ptCount val="13"/>
                <c:pt idx="0">
                  <c:v>4.1399999999999997</c:v>
                </c:pt>
                <c:pt idx="1">
                  <c:v>4.1399999999999997</c:v>
                </c:pt>
                <c:pt idx="2">
                  <c:v>4.0999999999999996</c:v>
                </c:pt>
                <c:pt idx="3">
                  <c:v>4.05</c:v>
                </c:pt>
                <c:pt idx="4">
                  <c:v>4.04</c:v>
                </c:pt>
                <c:pt idx="5">
                  <c:v>4.03</c:v>
                </c:pt>
                <c:pt idx="6">
                  <c:v>3.99</c:v>
                </c:pt>
                <c:pt idx="7">
                  <c:v>3.9</c:v>
                </c:pt>
                <c:pt idx="8">
                  <c:v>3.89</c:v>
                </c:pt>
                <c:pt idx="9">
                  <c:v>3.88</c:v>
                </c:pt>
                <c:pt idx="10">
                  <c:v>3.81</c:v>
                </c:pt>
                <c:pt idx="11">
                  <c:v>3.46</c:v>
                </c:pt>
                <c:pt idx="12">
                  <c:v>3.22</c:v>
                </c:pt>
              </c:numCache>
            </c:numRef>
          </c:val>
          <c:extLst>
            <c:ext xmlns:c16="http://schemas.microsoft.com/office/drawing/2014/chart" uri="{C3380CC4-5D6E-409C-BE32-E72D297353CC}">
              <c16:uniqueId val="{00000000-D014-4413-AF98-CA1107826935}"/>
            </c:ext>
          </c:extLst>
        </c:ser>
        <c:dLbls>
          <c:showLegendKey val="0"/>
          <c:showVal val="0"/>
          <c:showCatName val="0"/>
          <c:showSerName val="0"/>
          <c:showPercent val="0"/>
          <c:showBubbleSize val="0"/>
        </c:dLbls>
        <c:gapWidth val="100"/>
        <c:overlap val="5"/>
        <c:axId val="653019663"/>
        <c:axId val="653010095"/>
      </c:barChart>
      <c:catAx>
        <c:axId val="653019663"/>
        <c:scaling>
          <c:orientation val="maxMin"/>
        </c:scaling>
        <c:delete val="1"/>
        <c:axPos val="l"/>
        <c:numFmt formatCode="General" sourceLinked="1"/>
        <c:majorTickMark val="out"/>
        <c:minorTickMark val="none"/>
        <c:tickLblPos val="nextTo"/>
        <c:crossAx val="653010095"/>
        <c:crosses val="autoZero"/>
        <c:auto val="1"/>
        <c:lblAlgn val="ctr"/>
        <c:lblOffset val="100"/>
        <c:noMultiLvlLbl val="0"/>
      </c:catAx>
      <c:valAx>
        <c:axId val="653010095"/>
        <c:scaling>
          <c:orientation val="minMax"/>
        </c:scaling>
        <c:delete val="1"/>
        <c:axPos val="t"/>
        <c:numFmt formatCode="General" sourceLinked="1"/>
        <c:majorTickMark val="out"/>
        <c:minorTickMark val="none"/>
        <c:tickLblPos val="nextTo"/>
        <c:crossAx val="6530196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929210119907601"/>
          <c:y val="0.14757878554957723"/>
          <c:w val="0.44052058143630507"/>
          <c:h val="0.76569931064535457"/>
        </c:manualLayout>
      </c:layout>
      <c:barChart>
        <c:barDir val="bar"/>
        <c:grouping val="stacked"/>
        <c:varyColors val="0"/>
        <c:ser>
          <c:idx val="0"/>
          <c:order val="0"/>
          <c:tx>
            <c:strRef>
              <c:f>Sheet1!$B$1</c:f>
              <c:strCache>
                <c:ptCount val="1"/>
                <c:pt idx="0">
                  <c:v>Visiškai sutinku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Savanorystė - tai labai gerbtina veikla, kuri duoda daug naudos visuomenei</c:v>
                </c:pt>
                <c:pt idx="1">
                  <c:v>Savanoriavimas suteikia galimybę tobulinti jau turimus asmens įgūdžius ir profesines kompetencijas</c:v>
                </c:pt>
                <c:pt idx="2">
                  <c:v>Savanorystė turėtų tapti įprastine veikla, kuri užtikrintų kiekvieno asmens indėlį į bendruomenės gerovę</c:v>
                </c:pt>
                <c:pt idx="3">
                  <c:v>Žmonės užsiimantys savanoriška veikla nėra pakankamai gerbiami, jie gali būti laikomi keistuoliais</c:v>
                </c:pt>
                <c:pt idx="4">
                  <c:v>Savanoriška veikla nėra reikalinga, už visas tokias paslaugas turėtų mokėti valstybė</c:v>
                </c:pt>
                <c:pt idx="5">
                  <c:v>Savanoriška veikla yra tuščias laiko švaistymas</c:v>
                </c:pt>
              </c:strCache>
            </c:strRef>
          </c:cat>
          <c:val>
            <c:numRef>
              <c:f>Sheet1!$B$2:$B$7</c:f>
              <c:numCache>
                <c:formatCode>General</c:formatCode>
                <c:ptCount val="6"/>
                <c:pt idx="0">
                  <c:v>55</c:v>
                </c:pt>
                <c:pt idx="1">
                  <c:v>43</c:v>
                </c:pt>
                <c:pt idx="2">
                  <c:v>30</c:v>
                </c:pt>
                <c:pt idx="3">
                  <c:v>13</c:v>
                </c:pt>
                <c:pt idx="4">
                  <c:v>7</c:v>
                </c:pt>
                <c:pt idx="5">
                  <c:v>4</c:v>
                </c:pt>
              </c:numCache>
            </c:numRef>
          </c:val>
          <c:extLst>
            <c:ext xmlns:c16="http://schemas.microsoft.com/office/drawing/2014/chart" uri="{C3380CC4-5D6E-409C-BE32-E72D297353CC}">
              <c16:uniqueId val="{00000000-EAF3-4E7D-A236-93DABF5D6DFE}"/>
            </c:ext>
          </c:extLst>
        </c:ser>
        <c:ser>
          <c:idx val="1"/>
          <c:order val="1"/>
          <c:tx>
            <c:strRef>
              <c:f>Sheet1!$C$1</c:f>
              <c:strCache>
                <c:ptCount val="1"/>
                <c:pt idx="0">
                  <c:v>Sutinku</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Savanorystė - tai labai gerbtina veikla, kuri duoda daug naudos visuomenei</c:v>
                </c:pt>
                <c:pt idx="1">
                  <c:v>Savanoriavimas suteikia galimybę tobulinti jau turimus asmens įgūdžius ir profesines kompetencijas</c:v>
                </c:pt>
                <c:pt idx="2">
                  <c:v>Savanorystė turėtų tapti įprastine veikla, kuri užtikrintų kiekvieno asmens indėlį į bendruomenės gerovę</c:v>
                </c:pt>
                <c:pt idx="3">
                  <c:v>Žmonės užsiimantys savanoriška veikla nėra pakankamai gerbiami, jie gali būti laikomi keistuoliais</c:v>
                </c:pt>
                <c:pt idx="4">
                  <c:v>Savanoriška veikla nėra reikalinga, už visas tokias paslaugas turėtų mokėti valstybė</c:v>
                </c:pt>
                <c:pt idx="5">
                  <c:v>Savanoriška veikla yra tuščias laiko švaistymas</c:v>
                </c:pt>
              </c:strCache>
            </c:strRef>
          </c:cat>
          <c:val>
            <c:numRef>
              <c:f>Sheet1!$C$2:$C$7</c:f>
              <c:numCache>
                <c:formatCode>General</c:formatCode>
                <c:ptCount val="6"/>
                <c:pt idx="0">
                  <c:v>32</c:v>
                </c:pt>
                <c:pt idx="1">
                  <c:v>40</c:v>
                </c:pt>
                <c:pt idx="2">
                  <c:v>35</c:v>
                </c:pt>
                <c:pt idx="3">
                  <c:v>26</c:v>
                </c:pt>
                <c:pt idx="4">
                  <c:v>8</c:v>
                </c:pt>
                <c:pt idx="5">
                  <c:v>6</c:v>
                </c:pt>
              </c:numCache>
            </c:numRef>
          </c:val>
          <c:extLst>
            <c:ext xmlns:c16="http://schemas.microsoft.com/office/drawing/2014/chart" uri="{C3380CC4-5D6E-409C-BE32-E72D297353CC}">
              <c16:uniqueId val="{00000001-EAF3-4E7D-A236-93DABF5D6DFE}"/>
            </c:ext>
          </c:extLst>
        </c:ser>
        <c:ser>
          <c:idx val="2"/>
          <c:order val="2"/>
          <c:tx>
            <c:strRef>
              <c:f>Sheet1!$D$1</c:f>
              <c:strCache>
                <c:ptCount val="1"/>
                <c:pt idx="0">
                  <c:v>Nei sutinku nei nesutinku</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Savanorystė - tai labai gerbtina veikla, kuri duoda daug naudos visuomenei</c:v>
                </c:pt>
                <c:pt idx="1">
                  <c:v>Savanoriavimas suteikia galimybę tobulinti jau turimus asmens įgūdžius ir profesines kompetencijas</c:v>
                </c:pt>
                <c:pt idx="2">
                  <c:v>Savanorystė turėtų tapti įprastine veikla, kuri užtikrintų kiekvieno asmens indėlį į bendruomenės gerovę</c:v>
                </c:pt>
                <c:pt idx="3">
                  <c:v>Žmonės užsiimantys savanoriška veikla nėra pakankamai gerbiami, jie gali būti laikomi keistuoliais</c:v>
                </c:pt>
                <c:pt idx="4">
                  <c:v>Savanoriška veikla nėra reikalinga, už visas tokias paslaugas turėtų mokėti valstybė</c:v>
                </c:pt>
                <c:pt idx="5">
                  <c:v>Savanoriška veikla yra tuščias laiko švaistymas</c:v>
                </c:pt>
              </c:strCache>
            </c:strRef>
          </c:cat>
          <c:val>
            <c:numRef>
              <c:f>Sheet1!$D$2:$D$7</c:f>
              <c:numCache>
                <c:formatCode>General</c:formatCode>
                <c:ptCount val="6"/>
                <c:pt idx="0">
                  <c:v>10</c:v>
                </c:pt>
                <c:pt idx="1">
                  <c:v>14</c:v>
                </c:pt>
                <c:pt idx="2">
                  <c:v>25</c:v>
                </c:pt>
                <c:pt idx="3">
                  <c:v>28</c:v>
                </c:pt>
                <c:pt idx="4">
                  <c:v>21</c:v>
                </c:pt>
                <c:pt idx="5">
                  <c:v>13</c:v>
                </c:pt>
              </c:numCache>
            </c:numRef>
          </c:val>
          <c:extLst>
            <c:ext xmlns:c16="http://schemas.microsoft.com/office/drawing/2014/chart" uri="{C3380CC4-5D6E-409C-BE32-E72D297353CC}">
              <c16:uniqueId val="{00000002-EAF3-4E7D-A236-93DABF5D6DFE}"/>
            </c:ext>
          </c:extLst>
        </c:ser>
        <c:ser>
          <c:idx val="3"/>
          <c:order val="3"/>
          <c:tx>
            <c:strRef>
              <c:f>Sheet1!$E$1</c:f>
              <c:strCache>
                <c:ptCount val="1"/>
                <c:pt idx="0">
                  <c:v>Nesutinku</c:v>
                </c:pt>
              </c:strCache>
            </c:strRef>
          </c:tx>
          <c:spPr>
            <a:solidFill>
              <a:srgbClr val="5EE7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Savanorystė - tai labai gerbtina veikla, kuri duoda daug naudos visuomenei</c:v>
                </c:pt>
                <c:pt idx="1">
                  <c:v>Savanoriavimas suteikia galimybę tobulinti jau turimus asmens įgūdžius ir profesines kompetencijas</c:v>
                </c:pt>
                <c:pt idx="2">
                  <c:v>Savanorystė turėtų tapti įprastine veikla, kuri užtikrintų kiekvieno asmens indėlį į bendruomenės gerovę</c:v>
                </c:pt>
                <c:pt idx="3">
                  <c:v>Žmonės užsiimantys savanoriška veikla nėra pakankamai gerbiami, jie gali būti laikomi keistuoliais</c:v>
                </c:pt>
                <c:pt idx="4">
                  <c:v>Savanoriška veikla nėra reikalinga, už visas tokias paslaugas turėtų mokėti valstybė</c:v>
                </c:pt>
                <c:pt idx="5">
                  <c:v>Savanoriška veikla yra tuščias laiko švaistymas</c:v>
                </c:pt>
              </c:strCache>
            </c:strRef>
          </c:cat>
          <c:val>
            <c:numRef>
              <c:f>Sheet1!$E$2:$E$7</c:f>
              <c:numCache>
                <c:formatCode>General</c:formatCode>
                <c:ptCount val="6"/>
                <c:pt idx="0">
                  <c:v>2</c:v>
                </c:pt>
                <c:pt idx="1">
                  <c:v>2</c:v>
                </c:pt>
                <c:pt idx="2">
                  <c:v>7</c:v>
                </c:pt>
                <c:pt idx="3">
                  <c:v>25</c:v>
                </c:pt>
                <c:pt idx="4">
                  <c:v>41</c:v>
                </c:pt>
                <c:pt idx="5">
                  <c:v>33</c:v>
                </c:pt>
              </c:numCache>
            </c:numRef>
          </c:val>
          <c:extLst>
            <c:ext xmlns:c16="http://schemas.microsoft.com/office/drawing/2014/chart" uri="{C3380CC4-5D6E-409C-BE32-E72D297353CC}">
              <c16:uniqueId val="{00000003-EAF3-4E7D-A236-93DABF5D6DFE}"/>
            </c:ext>
          </c:extLst>
        </c:ser>
        <c:ser>
          <c:idx val="4"/>
          <c:order val="4"/>
          <c:tx>
            <c:strRef>
              <c:f>Sheet1!$F$1</c:f>
              <c:strCache>
                <c:ptCount val="1"/>
                <c:pt idx="0">
                  <c:v>Visiškai nesutinku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Savanorystė - tai labai gerbtina veikla, kuri duoda daug naudos visuomenei</c:v>
                </c:pt>
                <c:pt idx="1">
                  <c:v>Savanoriavimas suteikia galimybę tobulinti jau turimus asmens įgūdžius ir profesines kompetencijas</c:v>
                </c:pt>
                <c:pt idx="2">
                  <c:v>Savanorystė turėtų tapti įprastine veikla, kuri užtikrintų kiekvieno asmens indėlį į bendruomenės gerovę</c:v>
                </c:pt>
                <c:pt idx="3">
                  <c:v>Žmonės užsiimantys savanoriška veikla nėra pakankamai gerbiami, jie gali būti laikomi keistuoliais</c:v>
                </c:pt>
                <c:pt idx="4">
                  <c:v>Savanoriška veikla nėra reikalinga, už visas tokias paslaugas turėtų mokėti valstybė</c:v>
                </c:pt>
                <c:pt idx="5">
                  <c:v>Savanoriška veikla yra tuščias laiko švaistymas</c:v>
                </c:pt>
              </c:strCache>
            </c:strRef>
          </c:cat>
          <c:val>
            <c:numRef>
              <c:f>Sheet1!$F$2:$F$7</c:f>
              <c:numCache>
                <c:formatCode>General</c:formatCode>
                <c:ptCount val="6"/>
                <c:pt idx="0">
                  <c:v>1</c:v>
                </c:pt>
                <c:pt idx="1">
                  <c:v>1</c:v>
                </c:pt>
                <c:pt idx="2">
                  <c:v>3</c:v>
                </c:pt>
                <c:pt idx="3">
                  <c:v>8</c:v>
                </c:pt>
                <c:pt idx="4">
                  <c:v>23</c:v>
                </c:pt>
                <c:pt idx="5">
                  <c:v>44</c:v>
                </c:pt>
              </c:numCache>
            </c:numRef>
          </c:val>
          <c:extLst>
            <c:ext xmlns:c16="http://schemas.microsoft.com/office/drawing/2014/chart" uri="{C3380CC4-5D6E-409C-BE32-E72D297353CC}">
              <c16:uniqueId val="{00000004-EAF3-4E7D-A236-93DABF5D6DFE}"/>
            </c:ext>
          </c:extLst>
        </c:ser>
        <c:dLbls>
          <c:showLegendKey val="0"/>
          <c:showVal val="0"/>
          <c:showCatName val="0"/>
          <c:showSerName val="0"/>
          <c:showPercent val="0"/>
          <c:showBubbleSize val="0"/>
        </c:dLbls>
        <c:gapWidth val="100"/>
        <c:overlap val="100"/>
        <c:axId val="36313919"/>
        <c:axId val="36313503"/>
      </c:barChart>
      <c:catAx>
        <c:axId val="3631391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50" b="0" i="0" u="none" strike="noStrike" kern="1200" baseline="0">
                <a:solidFill>
                  <a:schemeClr val="tx1">
                    <a:lumMod val="65000"/>
                    <a:lumOff val="35000"/>
                  </a:schemeClr>
                </a:solidFill>
                <a:latin typeface="+mn-lt"/>
                <a:ea typeface="+mn-ea"/>
                <a:cs typeface="+mn-cs"/>
              </a:defRPr>
            </a:pPr>
            <a:endParaRPr lang="lt-LT"/>
          </a:p>
        </c:txPr>
        <c:crossAx val="36313503"/>
        <c:crosses val="autoZero"/>
        <c:auto val="1"/>
        <c:lblAlgn val="ctr"/>
        <c:lblOffset val="100"/>
        <c:noMultiLvlLbl val="0"/>
      </c:catAx>
      <c:valAx>
        <c:axId val="36313503"/>
        <c:scaling>
          <c:orientation val="minMax"/>
          <c:max val="100"/>
        </c:scaling>
        <c:delete val="1"/>
        <c:axPos val="t"/>
        <c:numFmt formatCode="General" sourceLinked="1"/>
        <c:majorTickMark val="out"/>
        <c:minorTickMark val="none"/>
        <c:tickLblPos val="nextTo"/>
        <c:crossAx val="36313919"/>
        <c:crosses val="autoZero"/>
        <c:crossBetween val="between"/>
      </c:valAx>
      <c:spPr>
        <a:noFill/>
        <a:ln>
          <a:noFill/>
        </a:ln>
        <a:effectLst/>
      </c:spPr>
    </c:plotArea>
    <c:legend>
      <c:legendPos val="b"/>
      <c:layout>
        <c:manualLayout>
          <c:xMode val="edge"/>
          <c:yMode val="edge"/>
          <c:x val="0.11985371566593493"/>
          <c:y val="3.9037929636197392E-2"/>
          <c:w val="0.85801704473306051"/>
          <c:h val="5.574469723249993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526849238840971E-2"/>
          <c:y val="4.4973593822682123E-2"/>
          <c:w val="0.88894630152231802"/>
          <c:h val="0.9196900110309247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0-B364-4866-8662-04933F840153}"/>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1-B364-4866-8662-04933F84015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numCache>
            </c:numRef>
          </c:cat>
          <c:val>
            <c:numRef>
              <c:f>Sheet1!$B$2:$B$7</c:f>
              <c:numCache>
                <c:formatCode>General</c:formatCode>
                <c:ptCount val="6"/>
                <c:pt idx="0">
                  <c:v>4.3899999999999997</c:v>
                </c:pt>
                <c:pt idx="1">
                  <c:v>4.2300000000000004</c:v>
                </c:pt>
                <c:pt idx="2">
                  <c:v>3.83</c:v>
                </c:pt>
                <c:pt idx="3">
                  <c:v>3.11</c:v>
                </c:pt>
                <c:pt idx="4">
                  <c:v>2.34</c:v>
                </c:pt>
                <c:pt idx="5">
                  <c:v>1.93</c:v>
                </c:pt>
              </c:numCache>
            </c:numRef>
          </c:val>
          <c:extLst>
            <c:ext xmlns:c16="http://schemas.microsoft.com/office/drawing/2014/chart" uri="{C3380CC4-5D6E-409C-BE32-E72D297353CC}">
              <c16:uniqueId val="{00000002-B364-4866-8662-04933F840153}"/>
            </c:ext>
          </c:extLst>
        </c:ser>
        <c:dLbls>
          <c:showLegendKey val="0"/>
          <c:showVal val="0"/>
          <c:showCatName val="0"/>
          <c:showSerName val="0"/>
          <c:showPercent val="0"/>
          <c:showBubbleSize val="0"/>
        </c:dLbls>
        <c:gapWidth val="100"/>
        <c:overlap val="5"/>
        <c:axId val="653019663"/>
        <c:axId val="653010095"/>
      </c:barChart>
      <c:catAx>
        <c:axId val="653019663"/>
        <c:scaling>
          <c:orientation val="maxMin"/>
        </c:scaling>
        <c:delete val="1"/>
        <c:axPos val="l"/>
        <c:numFmt formatCode="General" sourceLinked="1"/>
        <c:majorTickMark val="out"/>
        <c:minorTickMark val="none"/>
        <c:tickLblPos val="nextTo"/>
        <c:crossAx val="653010095"/>
        <c:crosses val="autoZero"/>
        <c:auto val="1"/>
        <c:lblAlgn val="ctr"/>
        <c:lblOffset val="100"/>
        <c:noMultiLvlLbl val="0"/>
      </c:catAx>
      <c:valAx>
        <c:axId val="653010095"/>
        <c:scaling>
          <c:orientation val="minMax"/>
        </c:scaling>
        <c:delete val="1"/>
        <c:axPos val="t"/>
        <c:numFmt formatCode="General" sourceLinked="1"/>
        <c:majorTickMark val="out"/>
        <c:minorTickMark val="none"/>
        <c:tickLblPos val="nextTo"/>
        <c:crossAx val="6530196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15:layout>
                    <c:manualLayout>
                      <c:w val="7.7646458202090879E-3"/>
                      <c:h val="8.239059425248639E-2"/>
                    </c:manualLayout>
                  </c15:layout>
                </c:ext>
                <c:ext xmlns:c16="http://schemas.microsoft.com/office/drawing/2014/chart" uri="{C3380CC4-5D6E-409C-BE32-E72D297353CC}">
                  <c16:uniqueId val="{00000000-703C-428C-B07A-5E3D09C648F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Kartą per metus</c:v>
                </c:pt>
                <c:pt idx="1">
                  <c:v>Kelis kartus per metus</c:v>
                </c:pt>
                <c:pt idx="2">
                  <c:v>Kartą per mėnesį</c:v>
                </c:pt>
                <c:pt idx="3">
                  <c:v>Kartą per savaitę</c:v>
                </c:pt>
                <c:pt idx="4">
                  <c:v>Dažniau</c:v>
                </c:pt>
              </c:strCache>
            </c:strRef>
          </c:cat>
          <c:val>
            <c:numRef>
              <c:f>Sheet1!$B$2:$B$6</c:f>
              <c:numCache>
                <c:formatCode>General</c:formatCode>
                <c:ptCount val="5"/>
                <c:pt idx="0">
                  <c:v>39</c:v>
                </c:pt>
                <c:pt idx="1">
                  <c:v>37</c:v>
                </c:pt>
                <c:pt idx="2">
                  <c:v>12</c:v>
                </c:pt>
                <c:pt idx="3">
                  <c:v>9</c:v>
                </c:pt>
                <c:pt idx="4">
                  <c:v>3</c:v>
                </c:pt>
              </c:numCache>
            </c:numRef>
          </c:val>
          <c:extLst>
            <c:ext xmlns:c16="http://schemas.microsoft.com/office/drawing/2014/chart" uri="{C3380CC4-5D6E-409C-BE32-E72D297353CC}">
              <c16:uniqueId val="{00000004-F5F9-4B88-8D78-1283B03AB46A}"/>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5"/>
            <c:invertIfNegative val="0"/>
            <c:bubble3D val="0"/>
            <c:spPr>
              <a:solidFill>
                <a:schemeClr val="accent4"/>
              </a:solidFill>
              <a:ln>
                <a:noFill/>
              </a:ln>
              <a:effectLst/>
            </c:spPr>
            <c:extLst>
              <c:ext xmlns:c16="http://schemas.microsoft.com/office/drawing/2014/chart" uri="{C3380CC4-5D6E-409C-BE32-E72D297353CC}">
                <c16:uniqueId val="{00000001-B041-408F-BEFC-47243A15661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10 ir daugiau valandų per savaitę</c:v>
                </c:pt>
                <c:pt idx="1">
                  <c:v>5-9 valandas per savaitę</c:v>
                </c:pt>
                <c:pt idx="2">
                  <c:v>1-4 valandas per savaitę</c:v>
                </c:pt>
                <c:pt idx="3">
                  <c:v>Iki 4 valandų per mėnesį</c:v>
                </c:pt>
                <c:pt idx="4">
                  <c:v>Mažiau nei valandą per mėnesį</c:v>
                </c:pt>
                <c:pt idx="5">
                  <c:v>Sunku pasakyti</c:v>
                </c:pt>
              </c:strCache>
            </c:strRef>
          </c:cat>
          <c:val>
            <c:numRef>
              <c:f>Sheet1!$B$2:$B$7</c:f>
              <c:numCache>
                <c:formatCode>General</c:formatCode>
                <c:ptCount val="6"/>
                <c:pt idx="0">
                  <c:v>4</c:v>
                </c:pt>
                <c:pt idx="1">
                  <c:v>6</c:v>
                </c:pt>
                <c:pt idx="2">
                  <c:v>17</c:v>
                </c:pt>
                <c:pt idx="3">
                  <c:v>20</c:v>
                </c:pt>
                <c:pt idx="4">
                  <c:v>28</c:v>
                </c:pt>
                <c:pt idx="5">
                  <c:v>25</c:v>
                </c:pt>
              </c:numCache>
            </c:numRef>
          </c:val>
          <c:extLst>
            <c:ext xmlns:c16="http://schemas.microsoft.com/office/drawing/2014/chart" uri="{C3380CC4-5D6E-409C-BE32-E72D297353CC}">
              <c16:uniqueId val="{00000000-B041-408F-BEFC-47243A15661D}"/>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3"/>
            <c:invertIfNegative val="0"/>
            <c:bubble3D val="0"/>
            <c:spPr>
              <a:solidFill>
                <a:schemeClr val="accent4"/>
              </a:solidFill>
              <a:ln>
                <a:noFill/>
              </a:ln>
              <a:effectLst/>
            </c:spPr>
            <c:extLst>
              <c:ext xmlns:c16="http://schemas.microsoft.com/office/drawing/2014/chart" uri="{C3380CC4-5D6E-409C-BE32-E72D297353CC}">
                <c16:uniqueId val="{00000003-467F-4178-938E-3A413A3E6D0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Taip, šiuo metu savanoriauju keliose organizacijose</c:v>
                </c:pt>
                <c:pt idx="1">
                  <c:v>Taip, esu anksčiau tai daręs</c:v>
                </c:pt>
                <c:pt idx="2">
                  <c:v>Nesu, bet norėčiau</c:v>
                </c:pt>
                <c:pt idx="3">
                  <c:v>Niekada nebandžiau ir neplanuoju</c:v>
                </c:pt>
              </c:strCache>
            </c:strRef>
          </c:cat>
          <c:val>
            <c:numRef>
              <c:f>Sheet1!$B$2:$B$5</c:f>
              <c:numCache>
                <c:formatCode>General</c:formatCode>
                <c:ptCount val="4"/>
                <c:pt idx="0">
                  <c:v>6</c:v>
                </c:pt>
                <c:pt idx="1">
                  <c:v>23</c:v>
                </c:pt>
                <c:pt idx="2">
                  <c:v>38</c:v>
                </c:pt>
                <c:pt idx="3">
                  <c:v>33</c:v>
                </c:pt>
              </c:numCache>
            </c:numRef>
          </c:val>
          <c:extLst>
            <c:ext xmlns:c16="http://schemas.microsoft.com/office/drawing/2014/chart" uri="{C3380CC4-5D6E-409C-BE32-E72D297353CC}">
              <c16:uniqueId val="{00000002-467F-4178-938E-3A413A3E6D0A}"/>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3"/>
              </a:solidFill>
              <a:ln>
                <a:noFill/>
              </a:ln>
              <a:effectLst/>
            </c:spPr>
            <c:extLst>
              <c:ext xmlns:c16="http://schemas.microsoft.com/office/drawing/2014/chart" uri="{C3380CC4-5D6E-409C-BE32-E72D297353CC}">
                <c16:uniqueId val="{00000001-000A-4CB0-87AA-14965F9318B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Internete</c:v>
                </c:pt>
                <c:pt idx="1">
                  <c:v>Socialiniuose tinkluose</c:v>
                </c:pt>
                <c:pt idx="2">
                  <c:v>Per šeimos narius, draugus</c:v>
                </c:pt>
                <c:pt idx="3">
                  <c:v>Darbe / ugdymo įstaigoje</c:v>
                </c:pt>
                <c:pt idx="4">
                  <c:v>Bandau susisiekti su konkrečia organizacija / ieškau informacijos konkrečios organizacijos puslapyje</c:v>
                </c:pt>
                <c:pt idx="5">
                  <c:v>Ieškau galimybių portaluose/organizacijose, kurie skelbia savanorystės kvietimus</c:v>
                </c:pt>
                <c:pt idx="6">
                  <c:v>Kita</c:v>
                </c:pt>
              </c:strCache>
            </c:strRef>
          </c:cat>
          <c:val>
            <c:numRef>
              <c:f>Sheet1!$B$2:$B$8</c:f>
              <c:numCache>
                <c:formatCode>General</c:formatCode>
                <c:ptCount val="7"/>
                <c:pt idx="0">
                  <c:v>57</c:v>
                </c:pt>
                <c:pt idx="1">
                  <c:v>36</c:v>
                </c:pt>
                <c:pt idx="2">
                  <c:v>34</c:v>
                </c:pt>
                <c:pt idx="3">
                  <c:v>27</c:v>
                </c:pt>
                <c:pt idx="4">
                  <c:v>22</c:v>
                </c:pt>
                <c:pt idx="5">
                  <c:v>14</c:v>
                </c:pt>
                <c:pt idx="6">
                  <c:v>7</c:v>
                </c:pt>
              </c:numCache>
            </c:numRef>
          </c:val>
          <c:extLst>
            <c:ext xmlns:c16="http://schemas.microsoft.com/office/drawing/2014/chart" uri="{C3380CC4-5D6E-409C-BE32-E72D297353CC}">
              <c16:uniqueId val="{00000002-000A-4CB0-87AA-14965F9318BF}"/>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3"/>
            <c:invertIfNegative val="0"/>
            <c:bubble3D val="0"/>
            <c:spPr>
              <a:solidFill>
                <a:schemeClr val="accent2"/>
              </a:solidFill>
              <a:ln>
                <a:noFill/>
              </a:ln>
              <a:effectLst/>
            </c:spPr>
            <c:extLst>
              <c:ext xmlns:c16="http://schemas.microsoft.com/office/drawing/2014/chart" uri="{C3380CC4-5D6E-409C-BE32-E72D297353CC}">
                <c16:uniqueId val="{00000001-0DC6-4300-834E-FF3F27D395A0}"/>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3-0DC6-4300-834E-FF3F27D395A0}"/>
              </c:ext>
            </c:extLst>
          </c:dPt>
          <c:dPt>
            <c:idx val="12"/>
            <c:invertIfNegative val="0"/>
            <c:bubble3D val="0"/>
            <c:spPr>
              <a:solidFill>
                <a:schemeClr val="accent2"/>
              </a:solidFill>
              <a:ln>
                <a:noFill/>
              </a:ln>
              <a:effectLst/>
            </c:spPr>
            <c:extLst>
              <c:ext xmlns:c16="http://schemas.microsoft.com/office/drawing/2014/chart" uri="{C3380CC4-5D6E-409C-BE32-E72D297353CC}">
                <c16:uniqueId val="{00000006-CACC-41C7-A457-373297819E7A}"/>
              </c:ext>
            </c:extLst>
          </c:dPt>
          <c:dLbls>
            <c:dLbl>
              <c:idx val="12"/>
              <c:dLblPos val="ctr"/>
              <c:showLegendKey val="0"/>
              <c:showVal val="1"/>
              <c:showCatName val="0"/>
              <c:showSerName val="0"/>
              <c:showPercent val="0"/>
              <c:showBubbleSize val="0"/>
              <c:extLst>
                <c:ext xmlns:c15="http://schemas.microsoft.com/office/drawing/2012/chart" uri="{CE6537A1-D6FC-4f65-9D91-7224C49458BB}">
                  <c15:layout>
                    <c:manualLayout>
                      <c:w val="5.4313217291779544E-3"/>
                      <c:h val="7.3765956512821626E-2"/>
                    </c:manualLayout>
                  </c15:layout>
                </c:ext>
                <c:ext xmlns:c16="http://schemas.microsoft.com/office/drawing/2014/chart" uri="{C3380CC4-5D6E-409C-BE32-E72D297353CC}">
                  <c16:uniqueId val="{00000006-CACC-41C7-A457-373297819E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Pagalba senjorams</c:v>
                </c:pt>
                <c:pt idx="1">
                  <c:v>Pagalba gyvūnams</c:v>
                </c:pt>
                <c:pt idx="2">
                  <c:v>Pagalba vaikams</c:v>
                </c:pt>
                <c:pt idx="3">
                  <c:v>Kultūros  renginiai </c:v>
                </c:pt>
                <c:pt idx="4">
                  <c:v>Aplinkosauga</c:v>
                </c:pt>
                <c:pt idx="5">
                  <c:v>Pagalba  neįgaliesiems</c:v>
                </c:pt>
                <c:pt idx="6">
                  <c:v>Sporto renginiai</c:v>
                </c:pt>
                <c:pt idx="7">
                  <c:v>Pagalba pabėgėliams / migrantams</c:v>
                </c:pt>
                <c:pt idx="8">
                  <c:v>Vieniši tėvai / socialiai pažeidžiamos šeimos</c:v>
                </c:pt>
                <c:pt idx="9">
                  <c:v>Jaunimas ir jauni suaugusieji</c:v>
                </c:pt>
                <c:pt idx="10">
                  <c:v>LGBTQ+ bendruomenė</c:v>
                </c:pt>
                <c:pt idx="11">
                  <c:v>Sveikatos priežiūra </c:v>
                </c:pt>
                <c:pt idx="12">
                  <c:v>Nuteistieji, jų integracija</c:v>
                </c:pt>
              </c:strCache>
            </c:strRef>
          </c:cat>
          <c:val>
            <c:numRef>
              <c:f>Sheet1!$B$2:$B$14</c:f>
              <c:numCache>
                <c:formatCode>General</c:formatCode>
                <c:ptCount val="13"/>
                <c:pt idx="0">
                  <c:v>32</c:v>
                </c:pt>
                <c:pt idx="1">
                  <c:v>30</c:v>
                </c:pt>
                <c:pt idx="2">
                  <c:v>25</c:v>
                </c:pt>
                <c:pt idx="3">
                  <c:v>25</c:v>
                </c:pt>
                <c:pt idx="4">
                  <c:v>17</c:v>
                </c:pt>
                <c:pt idx="5">
                  <c:v>15</c:v>
                </c:pt>
                <c:pt idx="6">
                  <c:v>13</c:v>
                </c:pt>
                <c:pt idx="7">
                  <c:v>13</c:v>
                </c:pt>
                <c:pt idx="8">
                  <c:v>10</c:v>
                </c:pt>
                <c:pt idx="9">
                  <c:v>9</c:v>
                </c:pt>
                <c:pt idx="10">
                  <c:v>9</c:v>
                </c:pt>
                <c:pt idx="11">
                  <c:v>8</c:v>
                </c:pt>
                <c:pt idx="12">
                  <c:v>1</c:v>
                </c:pt>
              </c:numCache>
            </c:numRef>
          </c:val>
          <c:extLst>
            <c:ext xmlns:c16="http://schemas.microsoft.com/office/drawing/2014/chart" uri="{C3380CC4-5D6E-409C-BE32-E72D297353CC}">
              <c16:uniqueId val="{00000006-335A-439B-AA12-9F2CE53F6413}"/>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0"/>
          <c:w val="0.57900957385525142"/>
          <c:h val="1"/>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9"/>
            <c:invertIfNegative val="0"/>
            <c:bubble3D val="0"/>
            <c:spPr>
              <a:solidFill>
                <a:schemeClr val="accent2"/>
              </a:solidFill>
              <a:ln>
                <a:noFill/>
              </a:ln>
              <a:effectLst/>
            </c:spPr>
            <c:extLst>
              <c:ext xmlns:c16="http://schemas.microsoft.com/office/drawing/2014/chart" uri="{C3380CC4-5D6E-409C-BE32-E72D297353CC}">
                <c16:uniqueId val="{00000001-82B9-41F5-88E7-DB62BB949D06}"/>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3-82B9-41F5-88E7-DB62BB949D06}"/>
              </c:ext>
            </c:extLst>
          </c:dPt>
          <c:dPt>
            <c:idx val="13"/>
            <c:invertIfNegative val="0"/>
            <c:bubble3D val="0"/>
            <c:spPr>
              <a:solidFill>
                <a:schemeClr val="accent2"/>
              </a:solidFill>
              <a:ln>
                <a:noFill/>
              </a:ln>
              <a:effectLst/>
            </c:spPr>
            <c:extLst>
              <c:ext xmlns:c16="http://schemas.microsoft.com/office/drawing/2014/chart" uri="{C3380CC4-5D6E-409C-BE32-E72D297353CC}">
                <c16:uniqueId val="{00000005-82B9-41F5-88E7-DB62BB949D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Gyvūnų priežiūra</c:v>
                </c:pt>
                <c:pt idx="1">
                  <c:v>Pagalba renginiuose (organizavimas, koordinavimas, savanoriavimas vietoje)</c:v>
                </c:pt>
                <c:pt idx="2">
                  <c:v>Mentorystė / švietimo pagalba</c:v>
                </c:pt>
                <c:pt idx="3">
                  <c:v>Psichologinė – emocinė pagalba</c:v>
                </c:pt>
                <c:pt idx="4">
                  <c:v>Administracinė pagalba (duomenų suvedimas, registracijos, paprasta organizacinė veikla)</c:v>
                </c:pt>
                <c:pt idx="5">
                  <c:v>Žmonių priežiūra (bendravimas, palyda, buitinė pagalba)</c:v>
                </c:pt>
                <c:pt idx="6">
                  <c:v>Daiktų rinkimas, rūšiavimas, dalijimas</c:v>
                </c:pt>
                <c:pt idx="7">
                  <c:v>Pagalba ekstremalių situacijų ir visuotinės krizės metu (pvz., gaisrai, potvyniai, pandemijos, karo pabėgėliai ir kt.)</c:v>
                </c:pt>
                <c:pt idx="8">
                  <c:v>Slauga (pagalba sergantiems, neįgaliesiems, senjorams su specialiais poreikiais)</c:v>
                </c:pt>
                <c:pt idx="9">
                  <c:v>Aplinkos tvarkymas, sodinimas, gamtos apsauga</c:v>
                </c:pt>
                <c:pt idx="10">
                  <c:v>Maisto ruošimo ir maitinimo paslaugos</c:v>
                </c:pt>
                <c:pt idx="11">
                  <c:v>Pagalba, reikalaujanti specifinių verslo ar profesinių įgūdžių (strategija, komunikacija, finansai, teisė, IT, vertimai, tyrimai ir pan.) </c:v>
                </c:pt>
                <c:pt idx="12">
                  <c:v>Lėšų rinkimo kampanijos</c:v>
                </c:pt>
                <c:pt idx="13">
                  <c:v>Rankdarbiai, kūrybinė veikla (pvz., dovanų gamyba, dekoracijos, meninės iniciatyvos)</c:v>
                </c:pt>
              </c:strCache>
            </c:strRef>
          </c:cat>
          <c:val>
            <c:numRef>
              <c:f>Sheet1!$B$2:$B$15</c:f>
              <c:numCache>
                <c:formatCode>General</c:formatCode>
                <c:ptCount val="14"/>
                <c:pt idx="0">
                  <c:v>14</c:v>
                </c:pt>
                <c:pt idx="1">
                  <c:v>13</c:v>
                </c:pt>
                <c:pt idx="2">
                  <c:v>9</c:v>
                </c:pt>
                <c:pt idx="3">
                  <c:v>9</c:v>
                </c:pt>
                <c:pt idx="4">
                  <c:v>9</c:v>
                </c:pt>
                <c:pt idx="5">
                  <c:v>8</c:v>
                </c:pt>
                <c:pt idx="6">
                  <c:v>8</c:v>
                </c:pt>
                <c:pt idx="7">
                  <c:v>7</c:v>
                </c:pt>
                <c:pt idx="8">
                  <c:v>6</c:v>
                </c:pt>
                <c:pt idx="9">
                  <c:v>6</c:v>
                </c:pt>
                <c:pt idx="10">
                  <c:v>4</c:v>
                </c:pt>
                <c:pt idx="11">
                  <c:v>3</c:v>
                </c:pt>
                <c:pt idx="12">
                  <c:v>2</c:v>
                </c:pt>
                <c:pt idx="13">
                  <c:v>2</c:v>
                </c:pt>
              </c:numCache>
            </c:numRef>
          </c:val>
          <c:extLst>
            <c:ext xmlns:c16="http://schemas.microsoft.com/office/drawing/2014/chart" uri="{C3380CC4-5D6E-409C-BE32-E72D297353CC}">
              <c16:uniqueId val="{00000006-9BD5-4E1A-A3E2-EF2C0BA4AFF7}"/>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9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488567609378406"/>
          <c:y val="2.3478480779841826E-2"/>
          <c:w val="0.51763891576669951"/>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EE0E-4631-B5A2-F97834DDDAF4}"/>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3-EE0E-4631-B5A2-F97834DDDAF4}"/>
              </c:ext>
            </c:extLst>
          </c:dPt>
          <c:dPt>
            <c:idx val="11"/>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7-4FE8-468F-B5F5-B2A0004F13CA}"/>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08-4FE8-468F-B5F5-B2A0004F13CA}"/>
              </c:ext>
            </c:extLst>
          </c:dPt>
          <c:dLbls>
            <c:dLbl>
              <c:idx val="7"/>
              <c:dLblPos val="ctr"/>
              <c:showLegendKey val="0"/>
              <c:showVal val="1"/>
              <c:showCatName val="0"/>
              <c:showSerName val="0"/>
              <c:showPercent val="0"/>
              <c:showBubbleSize val="0"/>
              <c:extLst>
                <c:ext xmlns:c15="http://schemas.microsoft.com/office/drawing/2012/chart" uri="{CE6537A1-D6FC-4f65-9D91-7224C49458BB}">
                  <c15:layout>
                    <c:manualLayout>
                      <c:w val="5.4836726122934297E-3"/>
                      <c:h val="6.8381920176567954E-2"/>
                    </c:manualLayout>
                  </c15:layout>
                </c:ext>
                <c:ext xmlns:c16="http://schemas.microsoft.com/office/drawing/2014/chart" uri="{C3380CC4-5D6E-409C-BE32-E72D297353CC}">
                  <c16:uniqueId val="{00000003-EE0E-4631-B5A2-F97834DDDAF4}"/>
                </c:ext>
              </c:extLst>
            </c:dLbl>
            <c:dLbl>
              <c:idx val="8"/>
              <c:dLblPos val="ctr"/>
              <c:showLegendKey val="0"/>
              <c:showVal val="1"/>
              <c:showCatName val="0"/>
              <c:showSerName val="0"/>
              <c:showPercent val="0"/>
              <c:showBubbleSize val="0"/>
              <c:extLst>
                <c:ext xmlns:c15="http://schemas.microsoft.com/office/drawing/2012/chart" uri="{CE6537A1-D6FC-4f65-9D91-7224C49458BB}">
                  <c15:layout>
                    <c:manualLayout>
                      <c:w val="5.4836726122934297E-3"/>
                      <c:h val="6.8381920176567954E-2"/>
                    </c:manualLayout>
                  </c15:layout>
                </c:ext>
                <c:ext xmlns:c16="http://schemas.microsoft.com/office/drawing/2014/chart" uri="{C3380CC4-5D6E-409C-BE32-E72D297353CC}">
                  <c16:uniqueId val="{00000004-4FE8-468F-B5F5-B2A0004F13CA}"/>
                </c:ext>
              </c:extLst>
            </c:dLbl>
            <c:dLbl>
              <c:idx val="9"/>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FE8-468F-B5F5-B2A0004F13CA}"/>
                </c:ext>
              </c:extLst>
            </c:dLbl>
            <c:dLbl>
              <c:idx val="1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FE8-468F-B5F5-B2A0004F13C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Darbas / pagalba be užmokesčio</c:v>
                </c:pt>
                <c:pt idx="1">
                  <c:v>Savanoriška pagalba kitiems</c:v>
                </c:pt>
                <c:pt idx="2">
                  <c:v>Naudinga veikla visuomenei</c:v>
                </c:pt>
                <c:pt idx="3">
                  <c:v>Pagalba silpnesniems (vaikai, senjorai, nepasiturintys, neįgalieji)</c:v>
                </c:pt>
                <c:pt idx="4">
                  <c:v>Pagalba iniciatyvoms / organizacijoms / NVO</c:v>
                </c:pt>
                <c:pt idx="5">
                  <c:v>Dalijimasis savo žiniomis / įgūdžiais</c:v>
                </c:pt>
                <c:pt idx="6">
                  <c:v>Pagalba negalintiems pasirūpinti savimi (gyvūnai, gamta)</c:v>
                </c:pt>
                <c:pt idx="7">
                  <c:v>Aukojimas / labdara</c:v>
                </c:pt>
                <c:pt idx="8">
                  <c:v>Bendruomeniška / visuomeninė veikla</c:v>
                </c:pt>
                <c:pt idx="9">
                  <c:v>Būdas pasijusti naudingais</c:v>
                </c:pt>
                <c:pt idx="10">
                  <c:v>Fizinė / psichologinė pagalba</c:v>
                </c:pt>
                <c:pt idx="11">
                  <c:v>Kita</c:v>
                </c:pt>
                <c:pt idx="12">
                  <c:v>Nežino / neatsakė</c:v>
                </c:pt>
              </c:strCache>
            </c:strRef>
          </c:cat>
          <c:val>
            <c:numRef>
              <c:f>Sheet1!$B$2:$B$14</c:f>
              <c:numCache>
                <c:formatCode>General</c:formatCode>
                <c:ptCount val="13"/>
                <c:pt idx="0">
                  <c:v>55</c:v>
                </c:pt>
                <c:pt idx="1">
                  <c:v>22</c:v>
                </c:pt>
                <c:pt idx="2">
                  <c:v>9</c:v>
                </c:pt>
                <c:pt idx="3">
                  <c:v>9</c:v>
                </c:pt>
                <c:pt idx="4">
                  <c:v>6</c:v>
                </c:pt>
                <c:pt idx="5">
                  <c:v>4</c:v>
                </c:pt>
                <c:pt idx="6">
                  <c:v>3</c:v>
                </c:pt>
                <c:pt idx="7">
                  <c:v>2</c:v>
                </c:pt>
                <c:pt idx="8">
                  <c:v>2</c:v>
                </c:pt>
                <c:pt idx="9">
                  <c:v>1</c:v>
                </c:pt>
                <c:pt idx="10">
                  <c:v>0.1</c:v>
                </c:pt>
                <c:pt idx="11">
                  <c:v>4</c:v>
                </c:pt>
                <c:pt idx="12">
                  <c:v>11</c:v>
                </c:pt>
              </c:numCache>
            </c:numRef>
          </c:val>
          <c:extLst>
            <c:ext xmlns:c16="http://schemas.microsoft.com/office/drawing/2014/chart" uri="{C3380CC4-5D6E-409C-BE32-E72D297353CC}">
              <c16:uniqueId val="{00000004-EE0E-4631-B5A2-F97834DDDAF4}"/>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5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50914119018765"/>
          <c:y val="0"/>
          <c:w val="0.52870331144216887"/>
          <c:h val="1"/>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1-C83B-4CE8-9473-0FDF14A3C4E2}"/>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C83B-4CE8-9473-0FDF14A3C4E2}"/>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5-C83B-4CE8-9473-0FDF14A3C4E2}"/>
              </c:ext>
            </c:extLst>
          </c:dPt>
          <c:dPt>
            <c:idx val="16"/>
            <c:invertIfNegative val="0"/>
            <c:bubble3D val="0"/>
            <c:spPr>
              <a:solidFill>
                <a:schemeClr val="accent3"/>
              </a:solidFill>
              <a:ln>
                <a:noFill/>
              </a:ln>
              <a:effectLst/>
            </c:spPr>
            <c:extLst>
              <c:ext xmlns:c16="http://schemas.microsoft.com/office/drawing/2014/chart" uri="{C3380CC4-5D6E-409C-BE32-E72D297353CC}">
                <c16:uniqueId val="{00000007-C83B-4CE8-9473-0FDF14A3C4E2}"/>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Kadangi galiu padėti kitiems</c:v>
                </c:pt>
                <c:pt idx="1">
                  <c:v>Kadangi jaučiuosi esantis/i naudingas/a vietos bendruomenei</c:v>
                </c:pt>
                <c:pt idx="2">
                  <c:v>Kadangi tai man suteikia asmeninę prasmę</c:v>
                </c:pt>
                <c:pt idx="3">
                  <c:v>Kadangi tikiu savanorystės idėja</c:v>
                </c:pt>
                <c:pt idx="4">
                  <c:v>Kadangi noriu prasmingai praleisti laisvalaikį</c:v>
                </c:pt>
                <c:pt idx="5">
                  <c:v>Kadangi noriu geriau jaustis</c:v>
                </c:pt>
                <c:pt idx="6">
                  <c:v>Kadangi jaučiuosi esantis/i naudingas/a valstybei</c:v>
                </c:pt>
                <c:pt idx="7">
                  <c:v>Kadangi noriu stiprinti savo bendradarbiavimo įgūdžius</c:v>
                </c:pt>
                <c:pt idx="8">
                  <c:v>Kadangi savanoriavo/savanoriauja mano šeimos nariai, draugai, kiti žmonės</c:v>
                </c:pt>
                <c:pt idx="9">
                  <c:v>Kadangi noriu įgyti darbinės patirties srityje, kuri mane domina</c:v>
                </c:pt>
                <c:pt idx="10">
                  <c:v>Kadangi taip galiu geriau pažinti pasaulį</c:v>
                </c:pt>
                <c:pt idx="11">
                  <c:v>Kadangi noriu priklausyti bendruomenei</c:v>
                </c:pt>
                <c:pt idx="12">
                  <c:v>Kadangi mane paskatino darbdavys / ugdymo įstaiga</c:v>
                </c:pt>
                <c:pt idx="13">
                  <c:v>Kadangi tai man padės įsidarbinti</c:v>
                </c:pt>
                <c:pt idx="14">
                  <c:v>Kadangi nežinau, ką šiuo metu veikti</c:v>
                </c:pt>
                <c:pt idx="15">
                  <c:v>Kadangi noriu keisti savo profesinę sritį</c:v>
                </c:pt>
                <c:pt idx="16">
                  <c:v>Kita</c:v>
                </c:pt>
              </c:strCache>
            </c:strRef>
          </c:cat>
          <c:val>
            <c:numRef>
              <c:f>Sheet1!$B$2:$B$18</c:f>
              <c:numCache>
                <c:formatCode>General</c:formatCode>
                <c:ptCount val="17"/>
                <c:pt idx="0">
                  <c:v>61</c:v>
                </c:pt>
                <c:pt idx="1">
                  <c:v>40</c:v>
                </c:pt>
                <c:pt idx="2">
                  <c:v>39</c:v>
                </c:pt>
                <c:pt idx="3">
                  <c:v>29</c:v>
                </c:pt>
                <c:pt idx="4">
                  <c:v>27</c:v>
                </c:pt>
                <c:pt idx="5">
                  <c:v>18</c:v>
                </c:pt>
                <c:pt idx="6">
                  <c:v>17</c:v>
                </c:pt>
                <c:pt idx="7">
                  <c:v>17</c:v>
                </c:pt>
                <c:pt idx="8">
                  <c:v>13</c:v>
                </c:pt>
                <c:pt idx="9">
                  <c:v>12</c:v>
                </c:pt>
                <c:pt idx="10">
                  <c:v>11</c:v>
                </c:pt>
                <c:pt idx="11">
                  <c:v>11</c:v>
                </c:pt>
                <c:pt idx="12">
                  <c:v>8</c:v>
                </c:pt>
                <c:pt idx="13">
                  <c:v>6</c:v>
                </c:pt>
                <c:pt idx="14">
                  <c:v>4</c:v>
                </c:pt>
                <c:pt idx="15">
                  <c:v>3</c:v>
                </c:pt>
                <c:pt idx="16">
                  <c:v>3</c:v>
                </c:pt>
              </c:numCache>
            </c:numRef>
          </c:val>
          <c:extLst>
            <c:ext xmlns:c16="http://schemas.microsoft.com/office/drawing/2014/chart" uri="{C3380CC4-5D6E-409C-BE32-E72D297353CC}">
              <c16:uniqueId val="{00000006-C83B-4CE8-9473-0FDF14A3C4E2}"/>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929210119907601"/>
          <c:y val="0.14757878554957723"/>
          <c:w val="0.44052058143630507"/>
          <c:h val="0.76569931064535457"/>
        </c:manualLayout>
      </c:layout>
      <c:barChart>
        <c:barDir val="bar"/>
        <c:grouping val="stacked"/>
        <c:varyColors val="0"/>
        <c:ser>
          <c:idx val="0"/>
          <c:order val="0"/>
          <c:tx>
            <c:strRef>
              <c:f>Sheet1!$B$1</c:f>
              <c:strCache>
                <c:ptCount val="1"/>
                <c:pt idx="0">
                  <c:v>Labai svarbu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Žmogiškas, šiltas bendravimas su organizacijos atstovais</c:v>
                </c:pt>
                <c:pt idx="1">
                  <c:v>Organizacijos vertybės ir misija</c:v>
                </c:pt>
                <c:pt idx="2">
                  <c:v>Lankstus veiklos grafikas</c:v>
                </c:pt>
                <c:pt idx="3">
                  <c:v>Aiškiai apibrėžtos savanorio veiklos, atsakomybės</c:v>
                </c:pt>
                <c:pt idx="4">
                  <c:v>Organizacijos reputacija</c:v>
                </c:pt>
                <c:pt idx="5">
                  <c:v>Organizacijos skaidrumas (viešos ataskaitos, pasiekimai, rezultatai)</c:v>
                </c:pt>
                <c:pt idx="6">
                  <c:v>Patogi veiklos vieta/ lengvas susisiekimas</c:v>
                </c:pt>
                <c:pt idx="7">
                  <c:v>Galimybė dalyvauti vienkartinėje ar trumpalaikėje veikloje</c:v>
                </c:pt>
                <c:pt idx="8">
                  <c:v>Galimybė mokytis, tobulėti veiklos metu</c:v>
                </c:pt>
                <c:pt idx="9">
                  <c:v>Organizacijos įvaizdis (vizualinis, komunikacija)</c:v>
                </c:pt>
                <c:pt idx="10">
                  <c:v>Galimybė savanoriauti nuotoliniu būdu</c:v>
                </c:pt>
                <c:pt idx="11">
                  <c:v>Galimybė gauti rekomendaciją, pažymėjimą ar pažymą apie savanorišką veiklą</c:v>
                </c:pt>
              </c:strCache>
            </c:strRef>
          </c:cat>
          <c:val>
            <c:numRef>
              <c:f>Sheet1!$B$2:$B$13</c:f>
              <c:numCache>
                <c:formatCode>General</c:formatCode>
                <c:ptCount val="12"/>
                <c:pt idx="0">
                  <c:v>46</c:v>
                </c:pt>
                <c:pt idx="1">
                  <c:v>42</c:v>
                </c:pt>
                <c:pt idx="2">
                  <c:v>42</c:v>
                </c:pt>
                <c:pt idx="3">
                  <c:v>38</c:v>
                </c:pt>
                <c:pt idx="4">
                  <c:v>37</c:v>
                </c:pt>
                <c:pt idx="5">
                  <c:v>40</c:v>
                </c:pt>
                <c:pt idx="6">
                  <c:v>31</c:v>
                </c:pt>
                <c:pt idx="7">
                  <c:v>32</c:v>
                </c:pt>
                <c:pt idx="8">
                  <c:v>30</c:v>
                </c:pt>
                <c:pt idx="9">
                  <c:v>22</c:v>
                </c:pt>
                <c:pt idx="10">
                  <c:v>17</c:v>
                </c:pt>
                <c:pt idx="11">
                  <c:v>16</c:v>
                </c:pt>
              </c:numCache>
            </c:numRef>
          </c:val>
          <c:extLst>
            <c:ext xmlns:c16="http://schemas.microsoft.com/office/drawing/2014/chart" uri="{C3380CC4-5D6E-409C-BE32-E72D297353CC}">
              <c16:uniqueId val="{00000000-CD0A-4E81-8652-3AD8D6AB4D64}"/>
            </c:ext>
          </c:extLst>
        </c:ser>
        <c:ser>
          <c:idx val="1"/>
          <c:order val="1"/>
          <c:tx>
            <c:strRef>
              <c:f>Sheet1!$C$1</c:f>
              <c:strCache>
                <c:ptCount val="1"/>
                <c:pt idx="0">
                  <c:v>Svarbu</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Žmogiškas, šiltas bendravimas su organizacijos atstovais</c:v>
                </c:pt>
                <c:pt idx="1">
                  <c:v>Organizacijos vertybės ir misija</c:v>
                </c:pt>
                <c:pt idx="2">
                  <c:v>Lankstus veiklos grafikas</c:v>
                </c:pt>
                <c:pt idx="3">
                  <c:v>Aiškiai apibrėžtos savanorio veiklos, atsakomybės</c:v>
                </c:pt>
                <c:pt idx="4">
                  <c:v>Organizacijos reputacija</c:v>
                </c:pt>
                <c:pt idx="5">
                  <c:v>Organizacijos skaidrumas (viešos ataskaitos, pasiekimai, rezultatai)</c:v>
                </c:pt>
                <c:pt idx="6">
                  <c:v>Patogi veiklos vieta/ lengvas susisiekimas</c:v>
                </c:pt>
                <c:pt idx="7">
                  <c:v>Galimybė dalyvauti vienkartinėje ar trumpalaikėje veikloje</c:v>
                </c:pt>
                <c:pt idx="8">
                  <c:v>Galimybė mokytis, tobulėti veiklos metu</c:v>
                </c:pt>
                <c:pt idx="9">
                  <c:v>Organizacijos įvaizdis (vizualinis, komunikacija)</c:v>
                </c:pt>
                <c:pt idx="10">
                  <c:v>Galimybė savanoriauti nuotoliniu būdu</c:v>
                </c:pt>
                <c:pt idx="11">
                  <c:v>Galimybė gauti rekomendaciją, pažymėjimą ar pažymą apie savanorišką veiklą</c:v>
                </c:pt>
              </c:strCache>
            </c:strRef>
          </c:cat>
          <c:val>
            <c:numRef>
              <c:f>Sheet1!$C$2:$C$13</c:f>
              <c:numCache>
                <c:formatCode>General</c:formatCode>
                <c:ptCount val="12"/>
                <c:pt idx="0">
                  <c:v>41</c:v>
                </c:pt>
                <c:pt idx="1">
                  <c:v>41</c:v>
                </c:pt>
                <c:pt idx="2">
                  <c:v>39</c:v>
                </c:pt>
                <c:pt idx="3">
                  <c:v>43</c:v>
                </c:pt>
                <c:pt idx="4">
                  <c:v>47</c:v>
                </c:pt>
                <c:pt idx="5">
                  <c:v>40</c:v>
                </c:pt>
                <c:pt idx="6">
                  <c:v>47</c:v>
                </c:pt>
                <c:pt idx="7">
                  <c:v>41</c:v>
                </c:pt>
                <c:pt idx="8">
                  <c:v>42</c:v>
                </c:pt>
                <c:pt idx="9">
                  <c:v>48</c:v>
                </c:pt>
                <c:pt idx="10">
                  <c:v>31</c:v>
                </c:pt>
                <c:pt idx="11">
                  <c:v>26</c:v>
                </c:pt>
              </c:numCache>
            </c:numRef>
          </c:val>
          <c:extLst>
            <c:ext xmlns:c16="http://schemas.microsoft.com/office/drawing/2014/chart" uri="{C3380CC4-5D6E-409C-BE32-E72D297353CC}">
              <c16:uniqueId val="{00000001-CD0A-4E81-8652-3AD8D6AB4D64}"/>
            </c:ext>
          </c:extLst>
        </c:ser>
        <c:ser>
          <c:idx val="2"/>
          <c:order val="2"/>
          <c:tx>
            <c:strRef>
              <c:f>Sheet1!$D$1</c:f>
              <c:strCache>
                <c:ptCount val="1"/>
                <c:pt idx="0">
                  <c:v>Nei svarbu nei nesvarbu</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Žmogiškas, šiltas bendravimas su organizacijos atstovais</c:v>
                </c:pt>
                <c:pt idx="1">
                  <c:v>Organizacijos vertybės ir misija</c:v>
                </c:pt>
                <c:pt idx="2">
                  <c:v>Lankstus veiklos grafikas</c:v>
                </c:pt>
                <c:pt idx="3">
                  <c:v>Aiškiai apibrėžtos savanorio veiklos, atsakomybės</c:v>
                </c:pt>
                <c:pt idx="4">
                  <c:v>Organizacijos reputacija</c:v>
                </c:pt>
                <c:pt idx="5">
                  <c:v>Organizacijos skaidrumas (viešos ataskaitos, pasiekimai, rezultatai)</c:v>
                </c:pt>
                <c:pt idx="6">
                  <c:v>Patogi veiklos vieta/ lengvas susisiekimas</c:v>
                </c:pt>
                <c:pt idx="7">
                  <c:v>Galimybė dalyvauti vienkartinėje ar trumpalaikėje veikloje</c:v>
                </c:pt>
                <c:pt idx="8">
                  <c:v>Galimybė mokytis, tobulėti veiklos metu</c:v>
                </c:pt>
                <c:pt idx="9">
                  <c:v>Organizacijos įvaizdis (vizualinis, komunikacija)</c:v>
                </c:pt>
                <c:pt idx="10">
                  <c:v>Galimybė savanoriauti nuotoliniu būdu</c:v>
                </c:pt>
                <c:pt idx="11">
                  <c:v>Galimybė gauti rekomendaciją, pažymėjimą ar pažymą apie savanorišką veiklą</c:v>
                </c:pt>
              </c:strCache>
            </c:strRef>
          </c:cat>
          <c:val>
            <c:numRef>
              <c:f>Sheet1!$D$2:$D$13</c:f>
              <c:numCache>
                <c:formatCode>General</c:formatCode>
                <c:ptCount val="12"/>
                <c:pt idx="0">
                  <c:v>10</c:v>
                </c:pt>
                <c:pt idx="1">
                  <c:v>14</c:v>
                </c:pt>
                <c:pt idx="2">
                  <c:v>17</c:v>
                </c:pt>
                <c:pt idx="3">
                  <c:v>15</c:v>
                </c:pt>
                <c:pt idx="4">
                  <c:v>11</c:v>
                </c:pt>
                <c:pt idx="5">
                  <c:v>15</c:v>
                </c:pt>
                <c:pt idx="6">
                  <c:v>17</c:v>
                </c:pt>
                <c:pt idx="7">
                  <c:v>21</c:v>
                </c:pt>
                <c:pt idx="8">
                  <c:v>21</c:v>
                </c:pt>
                <c:pt idx="9">
                  <c:v>23</c:v>
                </c:pt>
                <c:pt idx="10">
                  <c:v>31</c:v>
                </c:pt>
                <c:pt idx="11">
                  <c:v>32</c:v>
                </c:pt>
              </c:numCache>
            </c:numRef>
          </c:val>
          <c:extLst>
            <c:ext xmlns:c16="http://schemas.microsoft.com/office/drawing/2014/chart" uri="{C3380CC4-5D6E-409C-BE32-E72D297353CC}">
              <c16:uniqueId val="{00000002-CD0A-4E81-8652-3AD8D6AB4D64}"/>
            </c:ext>
          </c:extLst>
        </c:ser>
        <c:ser>
          <c:idx val="3"/>
          <c:order val="3"/>
          <c:tx>
            <c:strRef>
              <c:f>Sheet1!$E$1</c:f>
              <c:strCache>
                <c:ptCount val="1"/>
                <c:pt idx="0">
                  <c:v>Nesvarbu</c:v>
                </c:pt>
              </c:strCache>
            </c:strRef>
          </c:tx>
          <c:spPr>
            <a:solidFill>
              <a:srgbClr val="5EE7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Žmogiškas, šiltas bendravimas su organizacijos atstovais</c:v>
                </c:pt>
                <c:pt idx="1">
                  <c:v>Organizacijos vertybės ir misija</c:v>
                </c:pt>
                <c:pt idx="2">
                  <c:v>Lankstus veiklos grafikas</c:v>
                </c:pt>
                <c:pt idx="3">
                  <c:v>Aiškiai apibrėžtos savanorio veiklos, atsakomybės</c:v>
                </c:pt>
                <c:pt idx="4">
                  <c:v>Organizacijos reputacija</c:v>
                </c:pt>
                <c:pt idx="5">
                  <c:v>Organizacijos skaidrumas (viešos ataskaitos, pasiekimai, rezultatai)</c:v>
                </c:pt>
                <c:pt idx="6">
                  <c:v>Patogi veiklos vieta/ lengvas susisiekimas</c:v>
                </c:pt>
                <c:pt idx="7">
                  <c:v>Galimybė dalyvauti vienkartinėje ar trumpalaikėje veikloje</c:v>
                </c:pt>
                <c:pt idx="8">
                  <c:v>Galimybė mokytis, tobulėti veiklos metu</c:v>
                </c:pt>
                <c:pt idx="9">
                  <c:v>Organizacijos įvaizdis (vizualinis, komunikacija)</c:v>
                </c:pt>
                <c:pt idx="10">
                  <c:v>Galimybė savanoriauti nuotoliniu būdu</c:v>
                </c:pt>
                <c:pt idx="11">
                  <c:v>Galimybė gauti rekomendaciją, pažymėjimą ar pažymą apie savanorišką veiklą</c:v>
                </c:pt>
              </c:strCache>
            </c:strRef>
          </c:cat>
          <c:val>
            <c:numRef>
              <c:f>Sheet1!$E$2:$E$13</c:f>
              <c:numCache>
                <c:formatCode>General</c:formatCode>
                <c:ptCount val="12"/>
                <c:pt idx="0">
                  <c:v>2</c:v>
                </c:pt>
                <c:pt idx="1">
                  <c:v>2</c:v>
                </c:pt>
                <c:pt idx="2">
                  <c:v>2</c:v>
                </c:pt>
                <c:pt idx="3">
                  <c:v>3</c:v>
                </c:pt>
                <c:pt idx="4">
                  <c:v>4</c:v>
                </c:pt>
                <c:pt idx="5">
                  <c:v>4</c:v>
                </c:pt>
                <c:pt idx="6">
                  <c:v>4</c:v>
                </c:pt>
                <c:pt idx="7">
                  <c:v>5</c:v>
                </c:pt>
                <c:pt idx="8">
                  <c:v>6</c:v>
                </c:pt>
                <c:pt idx="9">
                  <c:v>5</c:v>
                </c:pt>
                <c:pt idx="10">
                  <c:v>14</c:v>
                </c:pt>
                <c:pt idx="11">
                  <c:v>15</c:v>
                </c:pt>
              </c:numCache>
            </c:numRef>
          </c:val>
          <c:extLst>
            <c:ext xmlns:c16="http://schemas.microsoft.com/office/drawing/2014/chart" uri="{C3380CC4-5D6E-409C-BE32-E72D297353CC}">
              <c16:uniqueId val="{00000003-CD0A-4E81-8652-3AD8D6AB4D64}"/>
            </c:ext>
          </c:extLst>
        </c:ser>
        <c:ser>
          <c:idx val="4"/>
          <c:order val="4"/>
          <c:tx>
            <c:strRef>
              <c:f>Sheet1!$F$1</c:f>
              <c:strCache>
                <c:ptCount val="1"/>
                <c:pt idx="0">
                  <c:v>Visiškai nesvarbu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Žmogiškas, šiltas bendravimas su organizacijos atstovais</c:v>
                </c:pt>
                <c:pt idx="1">
                  <c:v>Organizacijos vertybės ir misija</c:v>
                </c:pt>
                <c:pt idx="2">
                  <c:v>Lankstus veiklos grafikas</c:v>
                </c:pt>
                <c:pt idx="3">
                  <c:v>Aiškiai apibrėžtos savanorio veiklos, atsakomybės</c:v>
                </c:pt>
                <c:pt idx="4">
                  <c:v>Organizacijos reputacija</c:v>
                </c:pt>
                <c:pt idx="5">
                  <c:v>Organizacijos skaidrumas (viešos ataskaitos, pasiekimai, rezultatai)</c:v>
                </c:pt>
                <c:pt idx="6">
                  <c:v>Patogi veiklos vieta/ lengvas susisiekimas</c:v>
                </c:pt>
                <c:pt idx="7">
                  <c:v>Galimybė dalyvauti vienkartinėje ar trumpalaikėje veikloje</c:v>
                </c:pt>
                <c:pt idx="8">
                  <c:v>Galimybė mokytis, tobulėti veiklos metu</c:v>
                </c:pt>
                <c:pt idx="9">
                  <c:v>Organizacijos įvaizdis (vizualinis, komunikacija)</c:v>
                </c:pt>
                <c:pt idx="10">
                  <c:v>Galimybė savanoriauti nuotoliniu būdu</c:v>
                </c:pt>
                <c:pt idx="11">
                  <c:v>Galimybė gauti rekomendaciją, pažymėjimą ar pažymą apie savanorišką veiklą</c:v>
                </c:pt>
              </c:strCache>
            </c:strRef>
          </c:cat>
          <c:val>
            <c:numRef>
              <c:f>Sheet1!$F$2:$F$13</c:f>
              <c:numCache>
                <c:formatCode>General</c:formatCode>
                <c:ptCount val="12"/>
                <c:pt idx="0">
                  <c:v>1</c:v>
                </c:pt>
                <c:pt idx="1">
                  <c:v>1</c:v>
                </c:pt>
                <c:pt idx="2">
                  <c:v>0.3</c:v>
                </c:pt>
                <c:pt idx="3">
                  <c:v>1</c:v>
                </c:pt>
                <c:pt idx="4">
                  <c:v>1</c:v>
                </c:pt>
                <c:pt idx="5">
                  <c:v>1</c:v>
                </c:pt>
                <c:pt idx="6">
                  <c:v>1</c:v>
                </c:pt>
                <c:pt idx="7">
                  <c:v>1</c:v>
                </c:pt>
                <c:pt idx="8">
                  <c:v>1</c:v>
                </c:pt>
                <c:pt idx="9">
                  <c:v>2</c:v>
                </c:pt>
                <c:pt idx="10">
                  <c:v>7</c:v>
                </c:pt>
                <c:pt idx="11">
                  <c:v>11</c:v>
                </c:pt>
              </c:numCache>
            </c:numRef>
          </c:val>
          <c:extLst>
            <c:ext xmlns:c16="http://schemas.microsoft.com/office/drawing/2014/chart" uri="{C3380CC4-5D6E-409C-BE32-E72D297353CC}">
              <c16:uniqueId val="{00000004-CD0A-4E81-8652-3AD8D6AB4D64}"/>
            </c:ext>
          </c:extLst>
        </c:ser>
        <c:dLbls>
          <c:showLegendKey val="0"/>
          <c:showVal val="0"/>
          <c:showCatName val="0"/>
          <c:showSerName val="0"/>
          <c:showPercent val="0"/>
          <c:showBubbleSize val="0"/>
        </c:dLbls>
        <c:gapWidth val="100"/>
        <c:overlap val="100"/>
        <c:axId val="36313919"/>
        <c:axId val="36313503"/>
      </c:barChart>
      <c:catAx>
        <c:axId val="3631391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900" b="0" i="0" u="none" strike="noStrike" kern="1200" baseline="0">
                <a:solidFill>
                  <a:schemeClr val="tx1">
                    <a:lumMod val="65000"/>
                    <a:lumOff val="35000"/>
                  </a:schemeClr>
                </a:solidFill>
                <a:latin typeface="+mn-lt"/>
                <a:ea typeface="+mn-ea"/>
                <a:cs typeface="+mn-cs"/>
              </a:defRPr>
            </a:pPr>
            <a:endParaRPr lang="lt-LT"/>
          </a:p>
        </c:txPr>
        <c:crossAx val="36313503"/>
        <c:crosses val="autoZero"/>
        <c:auto val="1"/>
        <c:lblAlgn val="ctr"/>
        <c:lblOffset val="100"/>
        <c:noMultiLvlLbl val="0"/>
      </c:catAx>
      <c:valAx>
        <c:axId val="36313503"/>
        <c:scaling>
          <c:orientation val="minMax"/>
          <c:max val="100"/>
        </c:scaling>
        <c:delete val="1"/>
        <c:axPos val="t"/>
        <c:numFmt formatCode="General" sourceLinked="1"/>
        <c:majorTickMark val="out"/>
        <c:minorTickMark val="none"/>
        <c:tickLblPos val="nextTo"/>
        <c:crossAx val="36313919"/>
        <c:crosses val="autoZero"/>
        <c:crossBetween val="between"/>
      </c:valAx>
      <c:spPr>
        <a:noFill/>
        <a:ln>
          <a:noFill/>
        </a:ln>
        <a:effectLst/>
      </c:spPr>
    </c:plotArea>
    <c:legend>
      <c:legendPos val="b"/>
      <c:layout>
        <c:manualLayout>
          <c:xMode val="edge"/>
          <c:yMode val="edge"/>
          <c:x val="0.28105941189838152"/>
          <c:y val="3.9037929636197392E-2"/>
          <c:w val="0.71894058810161854"/>
          <c:h val="5.5549772555692982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526849238840971E-2"/>
          <c:y val="4.4973593822682123E-2"/>
          <c:w val="0.88894630152231802"/>
          <c:h val="0.9196900110309247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0-3911-4E5A-9823-DEDCB12C9085}"/>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1-3911-4E5A-9823-DEDCB12C9085}"/>
                </c:ext>
              </c:extLst>
            </c:dLbl>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4-3911-4E5A-9823-DEDCB12C9085}"/>
                </c:ext>
              </c:extLst>
            </c:dLbl>
            <c:dLbl>
              <c:idx val="11"/>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3-3911-4E5A-9823-DEDCB12C908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Organizacijos įvaizdis (vizualinis, komunikacija)</c:v>
                </c:pt>
                <c:pt idx="1">
                  <c:v>Organizacijos reputacija</c:v>
                </c:pt>
                <c:pt idx="2">
                  <c:v>Organizacijos vertybės ir misija</c:v>
                </c:pt>
                <c:pt idx="3">
                  <c:v>Aiškiai apibrėžtos savanorio veiklos, atsakomybės</c:v>
                </c:pt>
                <c:pt idx="4">
                  <c:v>Žmogiškas, šiltas bendravimas su organizacijos atstovais</c:v>
                </c:pt>
                <c:pt idx="5">
                  <c:v>Galimybė mokytis, tobulėti veiklos metu</c:v>
                </c:pt>
                <c:pt idx="6">
                  <c:v>Lankstus veiklos grafikas</c:v>
                </c:pt>
                <c:pt idx="7">
                  <c:v>Galimybė savanoriauti nuotoliniu būdu</c:v>
                </c:pt>
                <c:pt idx="8">
                  <c:v>Patogi veiklos vieta/ lengvas susisiekimas</c:v>
                </c:pt>
                <c:pt idx="9">
                  <c:v>Organizacijos skaidrumas (viešos ataskaitos, pasiekimai, rezultatai)</c:v>
                </c:pt>
                <c:pt idx="10">
                  <c:v>Galimybė dalyvauti vienkartinėje ar trumpalaikėje veikloje</c:v>
                </c:pt>
                <c:pt idx="11">
                  <c:v>Galimybė prisijungti vienai dienai ar kelioms valandoms</c:v>
                </c:pt>
              </c:strCache>
            </c:strRef>
          </c:cat>
          <c:val>
            <c:numRef>
              <c:f>Sheet1!$B$2:$B$13</c:f>
              <c:numCache>
                <c:formatCode>General</c:formatCode>
                <c:ptCount val="12"/>
                <c:pt idx="0">
                  <c:v>4.3</c:v>
                </c:pt>
                <c:pt idx="1">
                  <c:v>4.21</c:v>
                </c:pt>
                <c:pt idx="2">
                  <c:v>4.2</c:v>
                </c:pt>
                <c:pt idx="3">
                  <c:v>4.16</c:v>
                </c:pt>
                <c:pt idx="4">
                  <c:v>4.1500000000000004</c:v>
                </c:pt>
                <c:pt idx="5">
                  <c:v>4.1399999999999997</c:v>
                </c:pt>
                <c:pt idx="6">
                  <c:v>4.05</c:v>
                </c:pt>
                <c:pt idx="7">
                  <c:v>4</c:v>
                </c:pt>
                <c:pt idx="8">
                  <c:v>3.95</c:v>
                </c:pt>
                <c:pt idx="9">
                  <c:v>3.82</c:v>
                </c:pt>
                <c:pt idx="10">
                  <c:v>3.36</c:v>
                </c:pt>
                <c:pt idx="11">
                  <c:v>3.2</c:v>
                </c:pt>
              </c:numCache>
            </c:numRef>
          </c:val>
          <c:extLst>
            <c:ext xmlns:c16="http://schemas.microsoft.com/office/drawing/2014/chart" uri="{C3380CC4-5D6E-409C-BE32-E72D297353CC}">
              <c16:uniqueId val="{00000002-3911-4E5A-9823-DEDCB12C9085}"/>
            </c:ext>
          </c:extLst>
        </c:ser>
        <c:dLbls>
          <c:showLegendKey val="0"/>
          <c:showVal val="0"/>
          <c:showCatName val="0"/>
          <c:showSerName val="0"/>
          <c:showPercent val="0"/>
          <c:showBubbleSize val="0"/>
        </c:dLbls>
        <c:gapWidth val="100"/>
        <c:overlap val="5"/>
        <c:axId val="653019663"/>
        <c:axId val="653010095"/>
      </c:barChart>
      <c:catAx>
        <c:axId val="653019663"/>
        <c:scaling>
          <c:orientation val="maxMin"/>
        </c:scaling>
        <c:delete val="1"/>
        <c:axPos val="l"/>
        <c:numFmt formatCode="General" sourceLinked="1"/>
        <c:majorTickMark val="out"/>
        <c:minorTickMark val="none"/>
        <c:tickLblPos val="nextTo"/>
        <c:crossAx val="653010095"/>
        <c:crosses val="autoZero"/>
        <c:auto val="1"/>
        <c:lblAlgn val="ctr"/>
        <c:lblOffset val="100"/>
        <c:noMultiLvlLbl val="0"/>
      </c:catAx>
      <c:valAx>
        <c:axId val="653010095"/>
        <c:scaling>
          <c:orientation val="minMax"/>
        </c:scaling>
        <c:delete val="1"/>
        <c:axPos val="t"/>
        <c:numFmt formatCode="General" sourceLinked="1"/>
        <c:majorTickMark val="out"/>
        <c:minorTickMark val="none"/>
        <c:tickLblPos val="nextTo"/>
        <c:crossAx val="6530196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0"/>
          <c:w val="0.57900957385525142"/>
          <c:h val="1"/>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1-461A-41DA-BF5B-6F8E1A546180}"/>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461A-41DA-BF5B-6F8E1A546180}"/>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5-461A-41DA-BF5B-6F8E1A546180}"/>
              </c:ext>
            </c:extLst>
          </c:dPt>
          <c:dPt>
            <c:idx val="13"/>
            <c:invertIfNegative val="0"/>
            <c:bubble3D val="0"/>
            <c:spPr>
              <a:solidFill>
                <a:schemeClr val="accent3"/>
              </a:solidFill>
              <a:ln>
                <a:noFill/>
              </a:ln>
              <a:effectLst/>
            </c:spPr>
            <c:extLst>
              <c:ext xmlns:c16="http://schemas.microsoft.com/office/drawing/2014/chart" uri="{C3380CC4-5D6E-409C-BE32-E72D297353CC}">
                <c16:uniqueId val="{00000007-461A-41DA-BF5B-6F8E1A54618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Geriau suprantu visuomenės problemas</c:v>
                </c:pt>
                <c:pt idx="1">
                  <c:v>Sustiprinau savo vertybes</c:v>
                </c:pt>
                <c:pt idx="2">
                  <c:v>Įgijau pasitikėjimo savimi</c:v>
                </c:pt>
                <c:pt idx="3">
                  <c:v>Pradėjau labiau vertinti bendruomeniškumą</c:v>
                </c:pt>
                <c:pt idx="4">
                  <c:v>Pakeičiau požiūrį tam tikrų visuomenės grupių atžvilgiu</c:v>
                </c:pt>
                <c:pt idx="5">
                  <c:v>Patobulinau savo bendravimo ir darbo komandoje įgūdžius</c:v>
                </c:pt>
                <c:pt idx="6">
                  <c:v>Pajutau ryšį su bendruomene ar konkrečia žmonių grupe</c:v>
                </c:pt>
                <c:pt idx="7">
                  <c:v>Tapau aktyvesnis pilietiškai (pvz., dalyvauju diskusijose, balsavime)</c:v>
                </c:pt>
                <c:pt idx="8">
                  <c:v>Pradėjau finansiškai remti nevyriausybines organizacijas</c:v>
                </c:pt>
                <c:pt idx="9">
                  <c:v>Įtraukiau savo artimuosius į savanorišką veiklą</c:v>
                </c:pt>
                <c:pt idx="10">
                  <c:v>Tapau aktyvus konkrečios temos ar srities (pvz., aplinkosaugos, socialinio teisingumo) šalininkas</c:v>
                </c:pt>
                <c:pt idx="11">
                  <c:v>Pakeičiau (ar susimąsčiau apie) savo profesinę kryptį</c:v>
                </c:pt>
                <c:pt idx="12">
                  <c:v>Pradėjau savanoriauti reguliariai ar ilgalaikėje veikloje</c:v>
                </c:pt>
                <c:pt idx="13">
                  <c:v>Kita </c:v>
                </c:pt>
              </c:strCache>
            </c:strRef>
          </c:cat>
          <c:val>
            <c:numRef>
              <c:f>Sheet1!$B$2:$B$15</c:f>
              <c:numCache>
                <c:formatCode>General</c:formatCode>
                <c:ptCount val="14"/>
                <c:pt idx="0">
                  <c:v>45</c:v>
                </c:pt>
                <c:pt idx="1">
                  <c:v>40</c:v>
                </c:pt>
                <c:pt idx="2">
                  <c:v>31</c:v>
                </c:pt>
                <c:pt idx="3">
                  <c:v>29</c:v>
                </c:pt>
                <c:pt idx="4">
                  <c:v>26</c:v>
                </c:pt>
                <c:pt idx="5">
                  <c:v>25</c:v>
                </c:pt>
                <c:pt idx="6">
                  <c:v>22</c:v>
                </c:pt>
                <c:pt idx="7">
                  <c:v>20</c:v>
                </c:pt>
                <c:pt idx="8">
                  <c:v>16</c:v>
                </c:pt>
                <c:pt idx="9">
                  <c:v>10</c:v>
                </c:pt>
                <c:pt idx="10">
                  <c:v>9</c:v>
                </c:pt>
                <c:pt idx="11">
                  <c:v>8</c:v>
                </c:pt>
                <c:pt idx="12">
                  <c:v>6</c:v>
                </c:pt>
                <c:pt idx="13">
                  <c:v>10</c:v>
                </c:pt>
              </c:numCache>
            </c:numRef>
          </c:val>
          <c:extLst>
            <c:ext xmlns:c16="http://schemas.microsoft.com/office/drawing/2014/chart" uri="{C3380CC4-5D6E-409C-BE32-E72D297353CC}">
              <c16:uniqueId val="{00000006-461A-41DA-BF5B-6F8E1A546180}"/>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9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20897758671893"/>
          <c:y val="2.0558729413016119E-2"/>
          <c:w val="0.50781721932726065"/>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654C-40E8-986F-53EE45EC9F71}"/>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3-654C-40E8-986F-53EE45EC9F71}"/>
              </c:ext>
            </c:extLst>
          </c:dPt>
          <c:dPt>
            <c:idx val="11"/>
            <c:invertIfNegative val="0"/>
            <c:bubble3D val="0"/>
            <c:spPr>
              <a:solidFill>
                <a:schemeClr val="accent3"/>
              </a:solidFill>
              <a:ln>
                <a:noFill/>
              </a:ln>
              <a:effectLst/>
            </c:spPr>
            <c:extLst>
              <c:ext xmlns:c16="http://schemas.microsoft.com/office/drawing/2014/chart" uri="{C3380CC4-5D6E-409C-BE32-E72D297353CC}">
                <c16:uniqueId val="{00000005-654C-40E8-986F-53EE45EC9F71}"/>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6-654C-40E8-986F-53EE45EC9F71}"/>
              </c:ext>
            </c:extLst>
          </c:dPt>
          <c:dLbls>
            <c:dLbl>
              <c:idx val="10"/>
              <c:dLblPos val="ctr"/>
              <c:showLegendKey val="0"/>
              <c:showVal val="1"/>
              <c:showCatName val="0"/>
              <c:showSerName val="0"/>
              <c:showPercent val="0"/>
              <c:showBubbleSize val="0"/>
              <c:extLst>
                <c:ext xmlns:c15="http://schemas.microsoft.com/office/drawing/2012/chart" uri="{CE6537A1-D6FC-4f65-9D91-7224C49458BB}">
                  <c15:layout>
                    <c:manualLayout>
                      <c:w val="6.0809294564236728E-3"/>
                      <c:h val="7.0971204112900518E-2"/>
                    </c:manualLayout>
                  </c15:layout>
                </c:ext>
                <c:ext xmlns:c16="http://schemas.microsoft.com/office/drawing/2014/chart" uri="{C3380CC4-5D6E-409C-BE32-E72D297353CC}">
                  <c16:uniqueId val="{00000008-7BCE-4780-AD8A-ED0DFFBFF2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Neturiu laiko savanorystei</c:v>
                </c:pt>
                <c:pt idx="1">
                  <c:v>Dėl sveikatos problemų</c:v>
                </c:pt>
                <c:pt idx="2">
                  <c:v>Nerimas dėl įsipareigojimo / atsakomybės</c:v>
                </c:pt>
                <c:pt idx="3">
                  <c:v>Man trukdo amžius (per jaunas/per senas)</c:v>
                </c:pt>
                <c:pt idx="4">
                  <c:v>Nežinau, kur galima prisidėt</c:v>
                </c:pt>
                <c:pt idx="5">
                  <c:v>Nedrąsu bendrauti su naujais, nepažįstamais žmonėmis</c:v>
                </c:pt>
                <c:pt idx="6">
                  <c:v>Savanorystė man nepatraukli</c:v>
                </c:pt>
                <c:pt idx="7">
                  <c:v>Nematau aiškios naudos sau / man tai neaktualu</c:v>
                </c:pt>
                <c:pt idx="8">
                  <c:v>Nemanau, kad galiu būti kuo nors naudingas/a</c:v>
                </c:pt>
                <c:pt idx="9">
                  <c:v>Nemanau, kad mano pagalba kam nors reikia</c:v>
                </c:pt>
                <c:pt idx="10">
                  <c:v>Apie savanorišką veiklą nesu girdėjęs/usi</c:v>
                </c:pt>
                <c:pt idx="11">
                  <c:v>Kitos priežastys</c:v>
                </c:pt>
                <c:pt idx="12">
                  <c:v>Sunku pasakyti</c:v>
                </c:pt>
              </c:strCache>
            </c:strRef>
          </c:cat>
          <c:val>
            <c:numRef>
              <c:f>Sheet1!$B$2:$B$14</c:f>
              <c:numCache>
                <c:formatCode>General</c:formatCode>
                <c:ptCount val="13"/>
                <c:pt idx="0">
                  <c:v>46</c:v>
                </c:pt>
                <c:pt idx="1">
                  <c:v>18</c:v>
                </c:pt>
                <c:pt idx="2">
                  <c:v>18</c:v>
                </c:pt>
                <c:pt idx="3">
                  <c:v>16</c:v>
                </c:pt>
                <c:pt idx="4">
                  <c:v>15</c:v>
                </c:pt>
                <c:pt idx="5">
                  <c:v>15</c:v>
                </c:pt>
                <c:pt idx="6">
                  <c:v>12</c:v>
                </c:pt>
                <c:pt idx="7">
                  <c:v>11</c:v>
                </c:pt>
                <c:pt idx="8">
                  <c:v>7</c:v>
                </c:pt>
                <c:pt idx="9">
                  <c:v>4</c:v>
                </c:pt>
                <c:pt idx="10">
                  <c:v>2</c:v>
                </c:pt>
                <c:pt idx="11">
                  <c:v>4</c:v>
                </c:pt>
                <c:pt idx="12">
                  <c:v>6</c:v>
                </c:pt>
              </c:numCache>
            </c:numRef>
          </c:val>
          <c:extLst>
            <c:ext xmlns:c16="http://schemas.microsoft.com/office/drawing/2014/chart" uri="{C3380CC4-5D6E-409C-BE32-E72D297353CC}">
              <c16:uniqueId val="{00000004-654C-40E8-986F-53EE45EC9F71}"/>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AA41-4D50-B63C-F5AC258533E5}"/>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3-AA41-4D50-B63C-F5AC258533E5}"/>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09-AA41-4D50-B63C-F5AC258533E5}"/>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06-DECD-4262-9EF0-F09E31CC626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Galimybė įgyti profesinės patirties</c:v>
                </c:pt>
                <c:pt idx="1">
                  <c:v>Valstybės parama, pripažinimas</c:v>
                </c:pt>
                <c:pt idx="2">
                  <c:v>Galimybė mokytis naudingų (pritaikomų) dalykų</c:v>
                </c:pt>
                <c:pt idx="3">
                  <c:v>Savanorystės galimybė, kuri atitinka jo vertybes asmeninius tikslus</c:v>
                </c:pt>
                <c:pt idx="4">
                  <c:v>Jei informacija apie savanorystę būtų aiškiai pateikta vienoje vietoje (miestai, organizacijos, veiklos, laikai ir pan.)</c:v>
                </c:pt>
                <c:pt idx="5">
                  <c:v>Įkvepiantis kito žmogaus pavyzdys</c:v>
                </c:pt>
                <c:pt idx="6">
                  <c:v>Galimybė kurti draugystes,  būti bendruomenės dalimi</c:v>
                </c:pt>
                <c:pt idx="7">
                  <c:v>Po savanoriškos veiklos gauta rekomendacija, pažymėjimas ir kt. įvertinimai</c:v>
                </c:pt>
                <c:pt idx="8">
                  <c:v>Skatinimas iš mokyklos / universiteto / darbovietės</c:v>
                </c:pt>
                <c:pt idx="9">
                  <c:v>Patrauklesnis savanoriškos veiklos įvaizdis</c:v>
                </c:pt>
                <c:pt idx="10">
                  <c:v>Kita</c:v>
                </c:pt>
                <c:pt idx="11">
                  <c:v>Niekas nepaskatintų</c:v>
                </c:pt>
              </c:strCache>
            </c:strRef>
          </c:cat>
          <c:val>
            <c:numRef>
              <c:f>Sheet1!$B$2:$B$13</c:f>
              <c:numCache>
                <c:formatCode>General</c:formatCode>
                <c:ptCount val="12"/>
                <c:pt idx="0">
                  <c:v>26</c:v>
                </c:pt>
                <c:pt idx="1">
                  <c:v>26</c:v>
                </c:pt>
                <c:pt idx="2">
                  <c:v>26</c:v>
                </c:pt>
                <c:pt idx="3">
                  <c:v>22</c:v>
                </c:pt>
                <c:pt idx="4">
                  <c:v>21</c:v>
                </c:pt>
                <c:pt idx="5">
                  <c:v>16</c:v>
                </c:pt>
                <c:pt idx="6">
                  <c:v>16</c:v>
                </c:pt>
                <c:pt idx="7">
                  <c:v>11</c:v>
                </c:pt>
                <c:pt idx="8">
                  <c:v>10</c:v>
                </c:pt>
                <c:pt idx="9">
                  <c:v>10</c:v>
                </c:pt>
                <c:pt idx="10">
                  <c:v>4</c:v>
                </c:pt>
                <c:pt idx="11">
                  <c:v>12</c:v>
                </c:pt>
              </c:numCache>
            </c:numRef>
          </c:val>
          <c:extLst>
            <c:ext xmlns:c16="http://schemas.microsoft.com/office/drawing/2014/chart" uri="{C3380CC4-5D6E-409C-BE32-E72D297353CC}">
              <c16:uniqueId val="{00000008-AA41-4D50-B63C-F5AC258533E5}"/>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331297464987659"/>
          <c:y val="2.0558729413016119E-2"/>
          <c:w val="0.5167132738503043"/>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6"/>
            <c:invertIfNegative val="0"/>
            <c:bubble3D val="0"/>
            <c:spPr>
              <a:solidFill>
                <a:schemeClr val="accent3"/>
              </a:solidFill>
              <a:ln>
                <a:noFill/>
              </a:ln>
              <a:effectLst/>
            </c:spPr>
            <c:extLst>
              <c:ext xmlns:c16="http://schemas.microsoft.com/office/drawing/2014/chart" uri="{C3380CC4-5D6E-409C-BE32-E72D297353CC}">
                <c16:uniqueId val="{00000001-59A8-420E-ADBA-F7AFF40351A6}"/>
              </c:ext>
            </c:extLst>
          </c:dPt>
          <c:dPt>
            <c:idx val="7"/>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2-FE66-4CB2-A46D-0F83587F39D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Internete</c:v>
                </c:pt>
                <c:pt idx="1">
                  <c:v>Socialiniuose tinkluose</c:v>
                </c:pt>
                <c:pt idx="2">
                  <c:v>Per šeimos narius, draugus</c:v>
                </c:pt>
                <c:pt idx="3">
                  <c:v>Bandyčiau  susisiekti su konkrečia organizacija / ieškočiau inforamcijos konkrečios organizacijos puslapyje</c:v>
                </c:pt>
                <c:pt idx="4">
                  <c:v>Ieškočiau galimybių portaluose/organizacijose, kurie skelbia savanorystės kvietimus</c:v>
                </c:pt>
                <c:pt idx="5">
                  <c:v>Darbe / ugdymo įstaigoje</c:v>
                </c:pt>
                <c:pt idx="6">
                  <c:v>Kita</c:v>
                </c:pt>
                <c:pt idx="7">
                  <c:v>Neieškočiau / nedomina / neaktualu</c:v>
                </c:pt>
              </c:strCache>
            </c:strRef>
          </c:cat>
          <c:val>
            <c:numRef>
              <c:f>Sheet1!$B$2:$B$9</c:f>
              <c:numCache>
                <c:formatCode>General</c:formatCode>
                <c:ptCount val="8"/>
                <c:pt idx="0">
                  <c:v>63</c:v>
                </c:pt>
                <c:pt idx="1">
                  <c:v>27</c:v>
                </c:pt>
                <c:pt idx="2">
                  <c:v>25</c:v>
                </c:pt>
                <c:pt idx="3">
                  <c:v>23</c:v>
                </c:pt>
                <c:pt idx="4">
                  <c:v>19</c:v>
                </c:pt>
                <c:pt idx="5">
                  <c:v>10</c:v>
                </c:pt>
                <c:pt idx="6">
                  <c:v>1</c:v>
                </c:pt>
                <c:pt idx="7">
                  <c:v>5</c:v>
                </c:pt>
              </c:numCache>
            </c:numRef>
          </c:val>
          <c:extLst>
            <c:ext xmlns:c16="http://schemas.microsoft.com/office/drawing/2014/chart" uri="{C3380CC4-5D6E-409C-BE32-E72D297353CC}">
              <c16:uniqueId val="{00000004-59A8-420E-ADBA-F7AFF40351A6}"/>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929210119907601"/>
          <c:y val="0.14757878554957723"/>
          <c:w val="0.44052058143630507"/>
          <c:h val="0.76569931064535457"/>
        </c:manualLayout>
      </c:layout>
      <c:barChart>
        <c:barDir val="bar"/>
        <c:grouping val="stacked"/>
        <c:varyColors val="0"/>
        <c:ser>
          <c:idx val="0"/>
          <c:order val="0"/>
          <c:tx>
            <c:strRef>
              <c:f>Sheet1!$B$1</c:f>
              <c:strCache>
                <c:ptCount val="1"/>
                <c:pt idx="0">
                  <c:v>Visiškai sutinku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Savanorystė – nemokamas darbas</c:v>
                </c:pt>
                <c:pt idx="1">
                  <c:v>Savanorystė gali būti emociškai sunki patirtis</c:v>
                </c:pt>
                <c:pt idx="2">
                  <c:v>Savanorystė nepadeda rasti darbo ar tobulėti profesinėje srityje</c:v>
                </c:pt>
                <c:pt idx="3">
                  <c:v>Savanoriauti gali tik tie, kurie turi specialių įgūdžių ar patirties</c:v>
                </c:pt>
                <c:pt idx="4">
                  <c:v>Savanorystė neturi jokios naudos pačiam savanoriui</c:v>
                </c:pt>
                <c:pt idx="5">
                  <c:v>Savanorystė reikalinga tik socialiai pažeidžiamiems žmonėms</c:v>
                </c:pt>
                <c:pt idx="6">
                  <c:v>Savanoriauja tik idealistai arba religingi žmonės.</c:v>
                </c:pt>
                <c:pt idx="7">
                  <c:v>Savanoriauja tik jauni žmonės ar studentai</c:v>
                </c:pt>
                <c:pt idx="8">
                  <c:v>Savanoriauja tik tie, kurie neturi ką veikti</c:v>
                </c:pt>
                <c:pt idx="9">
                  <c:v>Savanorystė neturi realaus poveikio visuomenei</c:v>
                </c:pt>
              </c:strCache>
            </c:strRef>
          </c:cat>
          <c:val>
            <c:numRef>
              <c:f>Sheet1!$B$2:$B$11</c:f>
              <c:numCache>
                <c:formatCode>General</c:formatCode>
                <c:ptCount val="10"/>
                <c:pt idx="0">
                  <c:v>51</c:v>
                </c:pt>
                <c:pt idx="1">
                  <c:v>17</c:v>
                </c:pt>
                <c:pt idx="2">
                  <c:v>6</c:v>
                </c:pt>
                <c:pt idx="3">
                  <c:v>6</c:v>
                </c:pt>
                <c:pt idx="4">
                  <c:v>5</c:v>
                </c:pt>
                <c:pt idx="5">
                  <c:v>5</c:v>
                </c:pt>
                <c:pt idx="6">
                  <c:v>5</c:v>
                </c:pt>
                <c:pt idx="7">
                  <c:v>4</c:v>
                </c:pt>
                <c:pt idx="8">
                  <c:v>5</c:v>
                </c:pt>
                <c:pt idx="9">
                  <c:v>4</c:v>
                </c:pt>
              </c:numCache>
            </c:numRef>
          </c:val>
          <c:extLst>
            <c:ext xmlns:c16="http://schemas.microsoft.com/office/drawing/2014/chart" uri="{C3380CC4-5D6E-409C-BE32-E72D297353CC}">
              <c16:uniqueId val="{00000000-D37D-4AF0-B8A1-A7B5D0CA703B}"/>
            </c:ext>
          </c:extLst>
        </c:ser>
        <c:ser>
          <c:idx val="1"/>
          <c:order val="1"/>
          <c:tx>
            <c:strRef>
              <c:f>Sheet1!$C$1</c:f>
              <c:strCache>
                <c:ptCount val="1"/>
                <c:pt idx="0">
                  <c:v>Sutinku</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Savanorystė – nemokamas darbas</c:v>
                </c:pt>
                <c:pt idx="1">
                  <c:v>Savanorystė gali būti emociškai sunki patirtis</c:v>
                </c:pt>
                <c:pt idx="2">
                  <c:v>Savanorystė nepadeda rasti darbo ar tobulėti profesinėje srityje</c:v>
                </c:pt>
                <c:pt idx="3">
                  <c:v>Savanoriauti gali tik tie, kurie turi specialių įgūdžių ar patirties</c:v>
                </c:pt>
                <c:pt idx="4">
                  <c:v>Savanorystė neturi jokios naudos pačiam savanoriui</c:v>
                </c:pt>
                <c:pt idx="5">
                  <c:v>Savanorystė reikalinga tik socialiai pažeidžiamiems žmonėms</c:v>
                </c:pt>
                <c:pt idx="6">
                  <c:v>Savanoriauja tik idealistai arba religingi žmonės.</c:v>
                </c:pt>
                <c:pt idx="7">
                  <c:v>Savanoriauja tik jauni žmonės ar studentai</c:v>
                </c:pt>
                <c:pt idx="8">
                  <c:v>Savanoriauja tik tie, kurie neturi ką veikti</c:v>
                </c:pt>
                <c:pt idx="9">
                  <c:v>Savanorystė neturi realaus poveikio visuomenei</c:v>
                </c:pt>
              </c:strCache>
            </c:strRef>
          </c:cat>
          <c:val>
            <c:numRef>
              <c:f>Sheet1!$C$2:$C$11</c:f>
              <c:numCache>
                <c:formatCode>General</c:formatCode>
                <c:ptCount val="10"/>
                <c:pt idx="0">
                  <c:v>28</c:v>
                </c:pt>
                <c:pt idx="1">
                  <c:v>40</c:v>
                </c:pt>
                <c:pt idx="2">
                  <c:v>19</c:v>
                </c:pt>
                <c:pt idx="3">
                  <c:v>17</c:v>
                </c:pt>
                <c:pt idx="4">
                  <c:v>12</c:v>
                </c:pt>
                <c:pt idx="5">
                  <c:v>14</c:v>
                </c:pt>
                <c:pt idx="6">
                  <c:v>13</c:v>
                </c:pt>
                <c:pt idx="7">
                  <c:v>14</c:v>
                </c:pt>
                <c:pt idx="8">
                  <c:v>14</c:v>
                </c:pt>
                <c:pt idx="9">
                  <c:v>8</c:v>
                </c:pt>
              </c:numCache>
            </c:numRef>
          </c:val>
          <c:extLst>
            <c:ext xmlns:c16="http://schemas.microsoft.com/office/drawing/2014/chart" uri="{C3380CC4-5D6E-409C-BE32-E72D297353CC}">
              <c16:uniqueId val="{00000001-D37D-4AF0-B8A1-A7B5D0CA703B}"/>
            </c:ext>
          </c:extLst>
        </c:ser>
        <c:ser>
          <c:idx val="2"/>
          <c:order val="2"/>
          <c:tx>
            <c:strRef>
              <c:f>Sheet1!$D$1</c:f>
              <c:strCache>
                <c:ptCount val="1"/>
                <c:pt idx="0">
                  <c:v>Nei sutinku nei nesutinku</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Savanorystė – nemokamas darbas</c:v>
                </c:pt>
                <c:pt idx="1">
                  <c:v>Savanorystė gali būti emociškai sunki patirtis</c:v>
                </c:pt>
                <c:pt idx="2">
                  <c:v>Savanorystė nepadeda rasti darbo ar tobulėti profesinėje srityje</c:v>
                </c:pt>
                <c:pt idx="3">
                  <c:v>Savanoriauti gali tik tie, kurie turi specialių įgūdžių ar patirties</c:v>
                </c:pt>
                <c:pt idx="4">
                  <c:v>Savanorystė neturi jokios naudos pačiam savanoriui</c:v>
                </c:pt>
                <c:pt idx="5">
                  <c:v>Savanorystė reikalinga tik socialiai pažeidžiamiems žmonėms</c:v>
                </c:pt>
                <c:pt idx="6">
                  <c:v>Savanoriauja tik idealistai arba religingi žmonės.</c:v>
                </c:pt>
                <c:pt idx="7">
                  <c:v>Savanoriauja tik jauni žmonės ar studentai</c:v>
                </c:pt>
                <c:pt idx="8">
                  <c:v>Savanoriauja tik tie, kurie neturi ką veikti</c:v>
                </c:pt>
                <c:pt idx="9">
                  <c:v>Savanorystė neturi realaus poveikio visuomenei</c:v>
                </c:pt>
              </c:strCache>
            </c:strRef>
          </c:cat>
          <c:val>
            <c:numRef>
              <c:f>Sheet1!$D$2:$D$11</c:f>
              <c:numCache>
                <c:formatCode>General</c:formatCode>
                <c:ptCount val="10"/>
                <c:pt idx="0">
                  <c:v>16</c:v>
                </c:pt>
                <c:pt idx="1">
                  <c:v>32</c:v>
                </c:pt>
                <c:pt idx="2">
                  <c:v>46</c:v>
                </c:pt>
                <c:pt idx="3">
                  <c:v>43</c:v>
                </c:pt>
                <c:pt idx="4">
                  <c:v>32</c:v>
                </c:pt>
                <c:pt idx="5">
                  <c:v>30</c:v>
                </c:pt>
                <c:pt idx="6">
                  <c:v>35</c:v>
                </c:pt>
                <c:pt idx="7">
                  <c:v>30</c:v>
                </c:pt>
                <c:pt idx="8">
                  <c:v>27</c:v>
                </c:pt>
                <c:pt idx="9">
                  <c:v>30</c:v>
                </c:pt>
              </c:numCache>
            </c:numRef>
          </c:val>
          <c:extLst>
            <c:ext xmlns:c16="http://schemas.microsoft.com/office/drawing/2014/chart" uri="{C3380CC4-5D6E-409C-BE32-E72D297353CC}">
              <c16:uniqueId val="{00000002-D37D-4AF0-B8A1-A7B5D0CA703B}"/>
            </c:ext>
          </c:extLst>
        </c:ser>
        <c:ser>
          <c:idx val="3"/>
          <c:order val="3"/>
          <c:tx>
            <c:strRef>
              <c:f>Sheet1!$E$1</c:f>
              <c:strCache>
                <c:ptCount val="1"/>
                <c:pt idx="0">
                  <c:v>Nesutinku</c:v>
                </c:pt>
              </c:strCache>
            </c:strRef>
          </c:tx>
          <c:spPr>
            <a:solidFill>
              <a:srgbClr val="5EE7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Savanorystė – nemokamas darbas</c:v>
                </c:pt>
                <c:pt idx="1">
                  <c:v>Savanorystė gali būti emociškai sunki patirtis</c:v>
                </c:pt>
                <c:pt idx="2">
                  <c:v>Savanorystė nepadeda rasti darbo ar tobulėti profesinėje srityje</c:v>
                </c:pt>
                <c:pt idx="3">
                  <c:v>Savanoriauti gali tik tie, kurie turi specialių įgūdžių ar patirties</c:v>
                </c:pt>
                <c:pt idx="4">
                  <c:v>Savanorystė neturi jokios naudos pačiam savanoriui</c:v>
                </c:pt>
                <c:pt idx="5">
                  <c:v>Savanorystė reikalinga tik socialiai pažeidžiamiems žmonėms</c:v>
                </c:pt>
                <c:pt idx="6">
                  <c:v>Savanoriauja tik idealistai arba religingi žmonės.</c:v>
                </c:pt>
                <c:pt idx="7">
                  <c:v>Savanoriauja tik jauni žmonės ar studentai</c:v>
                </c:pt>
                <c:pt idx="8">
                  <c:v>Savanoriauja tik tie, kurie neturi ką veikti</c:v>
                </c:pt>
                <c:pt idx="9">
                  <c:v>Savanorystė neturi realaus poveikio visuomenei</c:v>
                </c:pt>
              </c:strCache>
            </c:strRef>
          </c:cat>
          <c:val>
            <c:numRef>
              <c:f>Sheet1!$E$2:$E$11</c:f>
              <c:numCache>
                <c:formatCode>General</c:formatCode>
                <c:ptCount val="10"/>
                <c:pt idx="0">
                  <c:v>4</c:v>
                </c:pt>
                <c:pt idx="1">
                  <c:v>9</c:v>
                </c:pt>
                <c:pt idx="2">
                  <c:v>24</c:v>
                </c:pt>
                <c:pt idx="3">
                  <c:v>28</c:v>
                </c:pt>
                <c:pt idx="4">
                  <c:v>39</c:v>
                </c:pt>
                <c:pt idx="5">
                  <c:v>37</c:v>
                </c:pt>
                <c:pt idx="6">
                  <c:v>33</c:v>
                </c:pt>
                <c:pt idx="7">
                  <c:v>37</c:v>
                </c:pt>
                <c:pt idx="8">
                  <c:v>36</c:v>
                </c:pt>
                <c:pt idx="9">
                  <c:v>40</c:v>
                </c:pt>
              </c:numCache>
            </c:numRef>
          </c:val>
          <c:extLst>
            <c:ext xmlns:c16="http://schemas.microsoft.com/office/drawing/2014/chart" uri="{C3380CC4-5D6E-409C-BE32-E72D297353CC}">
              <c16:uniqueId val="{00000003-D37D-4AF0-B8A1-A7B5D0CA703B}"/>
            </c:ext>
          </c:extLst>
        </c:ser>
        <c:ser>
          <c:idx val="4"/>
          <c:order val="4"/>
          <c:tx>
            <c:strRef>
              <c:f>Sheet1!$F$1</c:f>
              <c:strCache>
                <c:ptCount val="1"/>
                <c:pt idx="0">
                  <c:v>Visiškai nesutinku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Savanorystė – nemokamas darbas</c:v>
                </c:pt>
                <c:pt idx="1">
                  <c:v>Savanorystė gali būti emociškai sunki patirtis</c:v>
                </c:pt>
                <c:pt idx="2">
                  <c:v>Savanorystė nepadeda rasti darbo ar tobulėti profesinėje srityje</c:v>
                </c:pt>
                <c:pt idx="3">
                  <c:v>Savanoriauti gali tik tie, kurie turi specialių įgūdžių ar patirties</c:v>
                </c:pt>
                <c:pt idx="4">
                  <c:v>Savanorystė neturi jokios naudos pačiam savanoriui</c:v>
                </c:pt>
                <c:pt idx="5">
                  <c:v>Savanorystė reikalinga tik socialiai pažeidžiamiems žmonėms</c:v>
                </c:pt>
                <c:pt idx="6">
                  <c:v>Savanoriauja tik idealistai arba religingi žmonės.</c:v>
                </c:pt>
                <c:pt idx="7">
                  <c:v>Savanoriauja tik jauni žmonės ar studentai</c:v>
                </c:pt>
                <c:pt idx="8">
                  <c:v>Savanoriauja tik tie, kurie neturi ką veikti</c:v>
                </c:pt>
                <c:pt idx="9">
                  <c:v>Savanorystė neturi realaus poveikio visuomenei</c:v>
                </c:pt>
              </c:strCache>
            </c:strRef>
          </c:cat>
          <c:val>
            <c:numRef>
              <c:f>Sheet1!$F$2:$F$11</c:f>
              <c:numCache>
                <c:formatCode>General</c:formatCode>
                <c:ptCount val="10"/>
                <c:pt idx="0">
                  <c:v>1</c:v>
                </c:pt>
                <c:pt idx="1">
                  <c:v>2</c:v>
                </c:pt>
                <c:pt idx="2">
                  <c:v>5</c:v>
                </c:pt>
                <c:pt idx="3">
                  <c:v>6</c:v>
                </c:pt>
                <c:pt idx="4">
                  <c:v>12</c:v>
                </c:pt>
                <c:pt idx="5">
                  <c:v>14</c:v>
                </c:pt>
                <c:pt idx="6">
                  <c:v>14</c:v>
                </c:pt>
                <c:pt idx="7">
                  <c:v>15</c:v>
                </c:pt>
                <c:pt idx="8">
                  <c:v>18</c:v>
                </c:pt>
                <c:pt idx="9">
                  <c:v>18</c:v>
                </c:pt>
              </c:numCache>
            </c:numRef>
          </c:val>
          <c:extLst>
            <c:ext xmlns:c16="http://schemas.microsoft.com/office/drawing/2014/chart" uri="{C3380CC4-5D6E-409C-BE32-E72D297353CC}">
              <c16:uniqueId val="{00000004-D37D-4AF0-B8A1-A7B5D0CA703B}"/>
            </c:ext>
          </c:extLst>
        </c:ser>
        <c:dLbls>
          <c:showLegendKey val="0"/>
          <c:showVal val="0"/>
          <c:showCatName val="0"/>
          <c:showSerName val="0"/>
          <c:showPercent val="0"/>
          <c:showBubbleSize val="0"/>
        </c:dLbls>
        <c:gapWidth val="100"/>
        <c:overlap val="100"/>
        <c:axId val="36313919"/>
        <c:axId val="36313503"/>
      </c:barChart>
      <c:catAx>
        <c:axId val="3631391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50" b="0" i="0" u="none" strike="noStrike" kern="1200" baseline="0">
                <a:solidFill>
                  <a:schemeClr val="tx1">
                    <a:lumMod val="65000"/>
                    <a:lumOff val="35000"/>
                  </a:schemeClr>
                </a:solidFill>
                <a:latin typeface="+mn-lt"/>
                <a:ea typeface="+mn-ea"/>
                <a:cs typeface="+mn-cs"/>
              </a:defRPr>
            </a:pPr>
            <a:endParaRPr lang="lt-LT"/>
          </a:p>
        </c:txPr>
        <c:crossAx val="36313503"/>
        <c:crosses val="autoZero"/>
        <c:auto val="1"/>
        <c:lblAlgn val="ctr"/>
        <c:lblOffset val="100"/>
        <c:noMultiLvlLbl val="0"/>
      </c:catAx>
      <c:valAx>
        <c:axId val="36313503"/>
        <c:scaling>
          <c:orientation val="minMax"/>
          <c:max val="100"/>
        </c:scaling>
        <c:delete val="1"/>
        <c:axPos val="t"/>
        <c:numFmt formatCode="General" sourceLinked="1"/>
        <c:majorTickMark val="out"/>
        <c:minorTickMark val="none"/>
        <c:tickLblPos val="nextTo"/>
        <c:crossAx val="36313919"/>
        <c:crosses val="autoZero"/>
        <c:crossBetween val="between"/>
      </c:valAx>
      <c:spPr>
        <a:noFill/>
        <a:ln>
          <a:noFill/>
        </a:ln>
        <a:effectLst/>
      </c:spPr>
    </c:plotArea>
    <c:legend>
      <c:legendPos val="b"/>
      <c:layout>
        <c:manualLayout>
          <c:xMode val="edge"/>
          <c:yMode val="edge"/>
          <c:x val="0.20568600125813802"/>
          <c:y val="3.9037919361773359E-2"/>
          <c:w val="0.78402245755520672"/>
          <c:h val="5.574469723249993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526849238840971E-2"/>
          <c:y val="4.4973593822682123E-2"/>
          <c:w val="0.88894630152231802"/>
          <c:h val="0.9196900110309247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0-303E-4EAC-A574-35198E30D238}"/>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extLst>
                <c:ext xmlns:c16="http://schemas.microsoft.com/office/drawing/2014/chart" uri="{C3380CC4-5D6E-409C-BE32-E72D297353CC}">
                  <c16:uniqueId val="{00000001-303E-4EAC-A574-35198E30D23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numCache>
            </c:numRef>
          </c:cat>
          <c:val>
            <c:numRef>
              <c:f>Sheet1!$B$2:$B$11</c:f>
              <c:numCache>
                <c:formatCode>General</c:formatCode>
                <c:ptCount val="10"/>
                <c:pt idx="0">
                  <c:v>4.25</c:v>
                </c:pt>
                <c:pt idx="1">
                  <c:v>3.61</c:v>
                </c:pt>
                <c:pt idx="2">
                  <c:v>2.96</c:v>
                </c:pt>
                <c:pt idx="3">
                  <c:v>2.87</c:v>
                </c:pt>
                <c:pt idx="4">
                  <c:v>2.61</c:v>
                </c:pt>
                <c:pt idx="5">
                  <c:v>2.6</c:v>
                </c:pt>
                <c:pt idx="6">
                  <c:v>2.6</c:v>
                </c:pt>
                <c:pt idx="7">
                  <c:v>2.56</c:v>
                </c:pt>
                <c:pt idx="8">
                  <c:v>2.54</c:v>
                </c:pt>
                <c:pt idx="9">
                  <c:v>2.38</c:v>
                </c:pt>
              </c:numCache>
            </c:numRef>
          </c:val>
          <c:extLst>
            <c:ext xmlns:c16="http://schemas.microsoft.com/office/drawing/2014/chart" uri="{C3380CC4-5D6E-409C-BE32-E72D297353CC}">
              <c16:uniqueId val="{00000002-303E-4EAC-A574-35198E30D238}"/>
            </c:ext>
          </c:extLst>
        </c:ser>
        <c:dLbls>
          <c:showLegendKey val="0"/>
          <c:showVal val="0"/>
          <c:showCatName val="0"/>
          <c:showSerName val="0"/>
          <c:showPercent val="0"/>
          <c:showBubbleSize val="0"/>
        </c:dLbls>
        <c:gapWidth val="100"/>
        <c:overlap val="5"/>
        <c:axId val="653019663"/>
        <c:axId val="653010095"/>
      </c:barChart>
      <c:catAx>
        <c:axId val="653019663"/>
        <c:scaling>
          <c:orientation val="maxMin"/>
        </c:scaling>
        <c:delete val="1"/>
        <c:axPos val="l"/>
        <c:numFmt formatCode="General" sourceLinked="1"/>
        <c:majorTickMark val="out"/>
        <c:minorTickMark val="none"/>
        <c:tickLblPos val="nextTo"/>
        <c:crossAx val="653010095"/>
        <c:crosses val="autoZero"/>
        <c:auto val="1"/>
        <c:lblAlgn val="ctr"/>
        <c:lblOffset val="100"/>
        <c:noMultiLvlLbl val="0"/>
      </c:catAx>
      <c:valAx>
        <c:axId val="653010095"/>
        <c:scaling>
          <c:orientation val="minMax"/>
        </c:scaling>
        <c:delete val="1"/>
        <c:axPos val="t"/>
        <c:numFmt formatCode="General" sourceLinked="1"/>
        <c:majorTickMark val="out"/>
        <c:minorTickMark val="none"/>
        <c:tickLblPos val="nextTo"/>
        <c:crossAx val="6530196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2.0558729413016119E-2"/>
          <c:w val="0.56903579945907778"/>
          <c:h val="0.95908164994393719"/>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3-2F98-4E47-8739-AF066D24C154}"/>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B46E-497F-98A7-27E604F17CFC}"/>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5-B46E-497F-98A7-27E604F17CFC}"/>
              </c:ext>
            </c:extLst>
          </c:dPt>
          <c:dLbls>
            <c:dLbl>
              <c:idx val="1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6E-497F-98A7-27E604F17C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Pagalba gyvūnams</c:v>
                </c:pt>
                <c:pt idx="1">
                  <c:v>Pagalba senjorams</c:v>
                </c:pt>
                <c:pt idx="2">
                  <c:v>Pagalba vaikams</c:v>
                </c:pt>
                <c:pt idx="3">
                  <c:v>Kultūros renginiai </c:v>
                </c:pt>
                <c:pt idx="4">
                  <c:v>Aplinkosauga</c:v>
                </c:pt>
                <c:pt idx="5">
                  <c:v>Sporto renginiai</c:v>
                </c:pt>
                <c:pt idx="6">
                  <c:v>Sveikatos priežiūra </c:v>
                </c:pt>
                <c:pt idx="7">
                  <c:v>Pagalba  neįgaliesiems</c:v>
                </c:pt>
                <c:pt idx="8">
                  <c:v>Vieniši tėvai / socialiai pažeidžiamos šeimos</c:v>
                </c:pt>
                <c:pt idx="9">
                  <c:v>Jaunimas ir jauni suaugusieji</c:v>
                </c:pt>
                <c:pt idx="10">
                  <c:v>Pagalba pabėgėliams / migrantams</c:v>
                </c:pt>
                <c:pt idx="11">
                  <c:v>LGBTQ+ bendruomenė</c:v>
                </c:pt>
                <c:pt idx="12">
                  <c:v>Nuteistieji, jų integracija</c:v>
                </c:pt>
              </c:strCache>
            </c:strRef>
          </c:cat>
          <c:val>
            <c:numRef>
              <c:f>Sheet1!$B$2:$B$14</c:f>
              <c:numCache>
                <c:formatCode>General</c:formatCode>
                <c:ptCount val="13"/>
                <c:pt idx="0">
                  <c:v>41</c:v>
                </c:pt>
                <c:pt idx="1">
                  <c:v>32</c:v>
                </c:pt>
                <c:pt idx="2">
                  <c:v>29</c:v>
                </c:pt>
                <c:pt idx="3">
                  <c:v>27</c:v>
                </c:pt>
                <c:pt idx="4">
                  <c:v>22</c:v>
                </c:pt>
                <c:pt idx="5">
                  <c:v>20</c:v>
                </c:pt>
                <c:pt idx="6">
                  <c:v>17</c:v>
                </c:pt>
                <c:pt idx="7">
                  <c:v>15</c:v>
                </c:pt>
                <c:pt idx="8">
                  <c:v>14</c:v>
                </c:pt>
                <c:pt idx="9">
                  <c:v>11</c:v>
                </c:pt>
                <c:pt idx="10">
                  <c:v>5</c:v>
                </c:pt>
                <c:pt idx="11">
                  <c:v>4</c:v>
                </c:pt>
                <c:pt idx="12">
                  <c:v>1</c:v>
                </c:pt>
              </c:numCache>
            </c:numRef>
          </c:val>
          <c:extLst>
            <c:ext xmlns:c16="http://schemas.microsoft.com/office/drawing/2014/chart" uri="{C3380CC4-5D6E-409C-BE32-E72D297353CC}">
              <c16:uniqueId val="{00000006-2F98-4E47-8739-AF066D24C154}"/>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099040467892762"/>
          <c:y val="0"/>
          <c:w val="0.57900957385525142"/>
          <c:h val="1"/>
        </c:manualLayout>
      </c:layout>
      <c:barChart>
        <c:barDir val="bar"/>
        <c:grouping val="clustered"/>
        <c:varyColors val="0"/>
        <c:ser>
          <c:idx val="0"/>
          <c:order val="0"/>
          <c:tx>
            <c:strRef>
              <c:f>Sheet1!$B$1</c:f>
              <c:strCache>
                <c:ptCount val="1"/>
                <c:pt idx="0">
                  <c:v>2025</c:v>
                </c:pt>
              </c:strCache>
            </c:strRef>
          </c:tx>
          <c:spPr>
            <a:solidFill>
              <a:schemeClr val="accent2"/>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1-96DF-48CE-B6A7-855AD900FDEB}"/>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5-96DF-48CE-B6A7-855AD900FDEB}"/>
              </c:ext>
            </c:extLst>
          </c:dPt>
          <c:dPt>
            <c:idx val="12"/>
            <c:invertIfNegative val="0"/>
            <c:bubble3D val="0"/>
            <c:spPr>
              <a:solidFill>
                <a:schemeClr val="accent2"/>
              </a:solidFill>
              <a:ln>
                <a:noFill/>
              </a:ln>
              <a:effectLst/>
            </c:spPr>
            <c:extLst>
              <c:ext xmlns:c16="http://schemas.microsoft.com/office/drawing/2014/chart" uri="{C3380CC4-5D6E-409C-BE32-E72D297353CC}">
                <c16:uniqueId val="{00000005-20AE-4C48-A984-8318A090C3B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Open Sans Light" panose="020B0306030504020204" pitchFamily="34" charset="0"/>
                    <a:cs typeface="Open Sans Light" panose="020B0306030504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Gyvūnų priežiūra</c:v>
                </c:pt>
                <c:pt idx="1">
                  <c:v>Administracinė pagalba (duomenų suvedimas, registracijos, paprasta organizacinė veikla)</c:v>
                </c:pt>
                <c:pt idx="2">
                  <c:v>Žmonių priežiūra (bendravimas, palyda, buitinė pagalba)</c:v>
                </c:pt>
                <c:pt idx="3">
                  <c:v>Pagalba ekstremalių situacijų ir visuotinės krizės metu (pvz., gaisrai, potvyniai, pandemijos, karo pabėgėliai ir kt.)</c:v>
                </c:pt>
                <c:pt idx="4">
                  <c:v>Pagalba renginiuose (organizavimas, koordinavimas, savanoriavimas vietoje)</c:v>
                </c:pt>
                <c:pt idx="5">
                  <c:v>Psichologinė – emocinė pagalba</c:v>
                </c:pt>
                <c:pt idx="6">
                  <c:v>Daiktų rinkimas, rūšiavimas, dalijimas</c:v>
                </c:pt>
                <c:pt idx="7">
                  <c:v>Aplinkos tvarkymas, sodinimas, gamtos apsauga</c:v>
                </c:pt>
                <c:pt idx="8">
                  <c:v>Mentorystė / švietimo pagalba</c:v>
                </c:pt>
                <c:pt idx="9">
                  <c:v>Slauga (pagalba sergantiems, neįgaliesiems, senjorams su specialiais poreikiais)</c:v>
                </c:pt>
                <c:pt idx="10">
                  <c:v>Lėšų rinkimo kampanijos</c:v>
                </c:pt>
                <c:pt idx="11">
                  <c:v>Maisto ruošimo ir maitinimo paslaugos</c:v>
                </c:pt>
                <c:pt idx="12">
                  <c:v>Rankdarbiai, kūrybinė veikla (pvz., dovanų gamyba, dekoracijos, meninės iniciatyvos)</c:v>
                </c:pt>
                <c:pt idx="13">
                  <c:v>Pagalba, reikalaujanti specifinių verslo ar profesinių įgūdžių (strategija, komunikacija, finansai, teisė, IT, vertimai, tyrimai ir pan.) </c:v>
                </c:pt>
              </c:strCache>
            </c:strRef>
          </c:cat>
          <c:val>
            <c:numRef>
              <c:f>Sheet1!$B$2:$B$15</c:f>
              <c:numCache>
                <c:formatCode>General</c:formatCode>
                <c:ptCount val="14"/>
                <c:pt idx="0">
                  <c:v>20</c:v>
                </c:pt>
                <c:pt idx="1">
                  <c:v>12</c:v>
                </c:pt>
                <c:pt idx="2">
                  <c:v>10</c:v>
                </c:pt>
                <c:pt idx="3">
                  <c:v>8</c:v>
                </c:pt>
                <c:pt idx="4">
                  <c:v>8</c:v>
                </c:pt>
                <c:pt idx="5">
                  <c:v>7</c:v>
                </c:pt>
                <c:pt idx="6">
                  <c:v>7</c:v>
                </c:pt>
                <c:pt idx="7">
                  <c:v>7</c:v>
                </c:pt>
                <c:pt idx="8">
                  <c:v>4</c:v>
                </c:pt>
                <c:pt idx="9">
                  <c:v>4</c:v>
                </c:pt>
                <c:pt idx="10">
                  <c:v>3</c:v>
                </c:pt>
                <c:pt idx="11">
                  <c:v>3</c:v>
                </c:pt>
                <c:pt idx="12">
                  <c:v>3</c:v>
                </c:pt>
                <c:pt idx="13">
                  <c:v>3</c:v>
                </c:pt>
              </c:numCache>
            </c:numRef>
          </c:val>
          <c:extLst>
            <c:ext xmlns:c16="http://schemas.microsoft.com/office/drawing/2014/chart" uri="{C3380CC4-5D6E-409C-BE32-E72D297353CC}">
              <c16:uniqueId val="{00000006-96DF-48CE-B6A7-855AD900FDEB}"/>
            </c:ext>
          </c:extLst>
        </c:ser>
        <c:dLbls>
          <c:dLblPos val="ctr"/>
          <c:showLegendKey val="0"/>
          <c:showVal val="1"/>
          <c:showCatName val="0"/>
          <c:showSerName val="0"/>
          <c:showPercent val="0"/>
          <c:showBubbleSize val="0"/>
        </c:dLbls>
        <c:gapWidth val="50"/>
        <c:overlap val="-54"/>
        <c:axId val="198353152"/>
        <c:axId val="198373120"/>
      </c:barChart>
      <c:catAx>
        <c:axId val="1983531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900" b="0" i="0" u="none" strike="noStrike" kern="1200" baseline="0">
                <a:solidFill>
                  <a:schemeClr val="tx1">
                    <a:lumMod val="65000"/>
                    <a:lumOff val="35000"/>
                  </a:schemeClr>
                </a:solidFill>
                <a:latin typeface="+mn-lt"/>
                <a:ea typeface="Open Sans Light" panose="020B0306030504020204" pitchFamily="34" charset="0"/>
                <a:cs typeface="Open Sans Light" panose="020B0306030504020204" pitchFamily="34" charset="0"/>
              </a:defRPr>
            </a:pPr>
            <a:endParaRPr lang="lt-LT"/>
          </a:p>
        </c:txPr>
        <c:crossAx val="198373120"/>
        <c:crosses val="autoZero"/>
        <c:auto val="1"/>
        <c:lblAlgn val="ctr"/>
        <c:lblOffset val="100"/>
        <c:noMultiLvlLbl val="0"/>
      </c:catAx>
      <c:valAx>
        <c:axId val="198373120"/>
        <c:scaling>
          <c:orientation val="minMax"/>
        </c:scaling>
        <c:delete val="1"/>
        <c:axPos val="t"/>
        <c:numFmt formatCode="General" sourceLinked="1"/>
        <c:majorTickMark val="out"/>
        <c:minorTickMark val="none"/>
        <c:tickLblPos val="nextTo"/>
        <c:crossAx val="198353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ea typeface="Open Sans Light" panose="020B0306030504020204" pitchFamily="34" charset="0"/>
          <a:cs typeface="Open Sans Light" panose="020B0306030504020204" pitchFamily="34" charset="0"/>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252C2C4-F258-4EDD-ADEC-4DA4E277B833}" type="datetimeFigureOut">
              <a:rPr lang="lt-LT" smtClean="0"/>
              <a:t>2025-12-04</a:t>
            </a:fld>
            <a:endParaRPr lang="lt-LT"/>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C1E03658-02AD-4D7E-995B-8F528EE30F96}" type="slidenum">
              <a:rPr lang="lt-LT" smtClean="0"/>
              <a:t>‹#›</a:t>
            </a:fld>
            <a:endParaRPr lang="lt-LT"/>
          </a:p>
        </p:txBody>
      </p:sp>
    </p:spTree>
    <p:extLst>
      <p:ext uri="{BB962C8B-B14F-4D97-AF65-F5344CB8AC3E}">
        <p14:creationId xmlns:p14="http://schemas.microsoft.com/office/powerpoint/2010/main" val="7238020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056"/>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50445" y="1"/>
            <a:ext cx="2945659" cy="498056"/>
          </a:xfrm>
          <a:prstGeom prst="rect">
            <a:avLst/>
          </a:prstGeom>
        </p:spPr>
        <p:txBody>
          <a:bodyPr vert="horz" lIns="91440" tIns="45720" rIns="91440" bIns="45720" rtlCol="0"/>
          <a:lstStyle>
            <a:lvl1pPr algn="r">
              <a:defRPr sz="1200"/>
            </a:lvl1pPr>
          </a:lstStyle>
          <a:p>
            <a:fld id="{B1D56536-7B96-42CE-9B6D-FA15B6D85CA7}" type="datetimeFigureOut">
              <a:rPr lang="lt-LT" smtClean="0"/>
              <a:t>2025-12-04</a:t>
            </a:fld>
            <a:endParaRPr lang="lt-LT"/>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2" y="9428585"/>
            <a:ext cx="2945659" cy="498055"/>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50445" y="9428585"/>
            <a:ext cx="2945659" cy="498055"/>
          </a:xfrm>
          <a:prstGeom prst="rect">
            <a:avLst/>
          </a:prstGeom>
        </p:spPr>
        <p:txBody>
          <a:bodyPr vert="horz" lIns="91440" tIns="45720" rIns="91440" bIns="45720" rtlCol="0" anchor="b"/>
          <a:lstStyle>
            <a:lvl1pPr algn="r">
              <a:defRPr sz="1200"/>
            </a:lvl1pPr>
          </a:lstStyle>
          <a:p>
            <a:fld id="{B4A44A83-B917-47C9-AE06-88D76CC8E3B6}" type="slidenum">
              <a:rPr lang="lt-LT" smtClean="0"/>
              <a:t>‹#›</a:t>
            </a:fld>
            <a:endParaRPr lang="lt-LT"/>
          </a:p>
        </p:txBody>
      </p:sp>
    </p:spTree>
    <p:extLst>
      <p:ext uri="{BB962C8B-B14F-4D97-AF65-F5344CB8AC3E}">
        <p14:creationId xmlns:p14="http://schemas.microsoft.com/office/powerpoint/2010/main" val="421265929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Tree>
    <p:extLst>
      <p:ext uri="{BB962C8B-B14F-4D97-AF65-F5344CB8AC3E}">
        <p14:creationId xmlns:p14="http://schemas.microsoft.com/office/powerpoint/2010/main" val="477291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Tree>
    <p:extLst>
      <p:ext uri="{BB962C8B-B14F-4D97-AF65-F5344CB8AC3E}">
        <p14:creationId xmlns:p14="http://schemas.microsoft.com/office/powerpoint/2010/main" val="1240426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tiff"/><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tiff"/><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1_Titulinis lap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4856" y="2738933"/>
            <a:ext cx="5297919" cy="1569660"/>
          </a:xfrm>
        </p:spPr>
        <p:txBody>
          <a:bodyPr>
            <a:spAutoFit/>
          </a:bodyPr>
          <a:lstStyle>
            <a:lvl1pPr algn="ctr">
              <a:lnSpc>
                <a:spcPct val="100000"/>
              </a:lnSpc>
              <a:defRPr sz="3200">
                <a:solidFill>
                  <a:schemeClr val="tx1">
                    <a:lumMod val="50000"/>
                    <a:lumOff val="50000"/>
                  </a:schemeClr>
                </a:solidFill>
                <a:latin typeface="Microsoft YaHei UI Light" panose="020B0502040204020203" pitchFamily="34" charset="-122"/>
                <a:ea typeface="Microsoft YaHei UI Light" panose="020B0502040204020203" pitchFamily="34" charset="-122"/>
              </a:defRPr>
            </a:lvl1pPr>
          </a:lstStyle>
          <a:p>
            <a:r>
              <a:rPr lang="lt-LT" altLang="lt-LT" sz="3200">
                <a:solidFill>
                  <a:srgbClr val="7F7F7F"/>
                </a:solidFill>
                <a:latin typeface="Microsoft YaHei UI Light" panose="020B0502040204020203" pitchFamily="34" charset="-122"/>
                <a:ea typeface="Microsoft YaHei UI Light" panose="020B0502040204020203" pitchFamily="34" charset="-122"/>
                <a:cs typeface="+mj-cs"/>
              </a:rPr>
              <a:t>ŠALIES GYVENTOJŲ NUOMONĖS TYRIMAS DĖL ...............</a:t>
            </a:r>
            <a:endParaRPr lang="lt-LT" sz="3200" spc="300">
              <a:solidFill>
                <a:schemeClr val="bg1">
                  <a:lumMod val="50000"/>
                </a:schemeClr>
              </a:solidFill>
              <a:latin typeface="Microsoft YaHei UI Light" panose="020B0502040204020203" pitchFamily="34" charset="-122"/>
              <a:ea typeface="Microsoft YaHei UI Light" panose="020B0502040204020203" pitchFamily="34" charset="-122"/>
            </a:endParaRPr>
          </a:p>
        </p:txBody>
      </p:sp>
      <p:sp>
        <p:nvSpPr>
          <p:cNvPr id="7" name="TextBox 6"/>
          <p:cNvSpPr txBox="1"/>
          <p:nvPr userDrawn="1"/>
        </p:nvSpPr>
        <p:spPr>
          <a:xfrm>
            <a:off x="8072807" y="4656387"/>
            <a:ext cx="2123017" cy="307777"/>
          </a:xfrm>
          <a:prstGeom prst="rect">
            <a:avLst/>
          </a:prstGeom>
          <a:noFill/>
        </p:spPr>
        <p:txBody>
          <a:bodyPr wrap="square" rtlCol="0">
            <a:spAutoFit/>
          </a:bodyPr>
          <a:lstStyle/>
          <a:p>
            <a:r>
              <a:rPr lang="lt-LT" sz="1400" b="1">
                <a:solidFill>
                  <a:prstClr val="black">
                    <a:lumMod val="50000"/>
                    <a:lumOff val="50000"/>
                  </a:prstClr>
                </a:solidFill>
                <a:ea typeface="Microsoft YaHei UI Light" panose="020B0502040204020203" pitchFamily="34" charset="-122"/>
                <a:cs typeface="Open Sans" panose="020B0606030504020204" pitchFamily="34" charset="0"/>
              </a:rPr>
              <a:t>vykdytojas</a:t>
            </a:r>
          </a:p>
        </p:txBody>
      </p:sp>
      <p:sp>
        <p:nvSpPr>
          <p:cNvPr id="8" name="TextBox 7"/>
          <p:cNvSpPr txBox="1"/>
          <p:nvPr userDrawn="1"/>
        </p:nvSpPr>
        <p:spPr>
          <a:xfrm>
            <a:off x="8072808" y="3384973"/>
            <a:ext cx="2123017" cy="307777"/>
          </a:xfrm>
          <a:prstGeom prst="rect">
            <a:avLst/>
          </a:prstGeom>
          <a:noFill/>
        </p:spPr>
        <p:txBody>
          <a:bodyPr wrap="square" rtlCol="0">
            <a:spAutoFit/>
          </a:bodyPr>
          <a:lstStyle/>
          <a:p>
            <a:r>
              <a:rPr lang="lt-LT" sz="1400" b="1">
                <a:solidFill>
                  <a:prstClr val="black">
                    <a:lumMod val="50000"/>
                    <a:lumOff val="50000"/>
                  </a:prstClr>
                </a:solidFill>
                <a:ea typeface="Microsoft YaHei UI Light" panose="020B0502040204020203" pitchFamily="34" charset="-122"/>
                <a:cs typeface="Open Sans" panose="020B0606030504020204" pitchFamily="34" charset="0"/>
              </a:rPr>
              <a:t>užsakovas</a:t>
            </a:r>
          </a:p>
        </p:txBody>
      </p:sp>
      <p:cxnSp>
        <p:nvCxnSpPr>
          <p:cNvPr id="12" name="Straight Connector 11"/>
          <p:cNvCxnSpPr/>
          <p:nvPr userDrawn="1"/>
        </p:nvCxnSpPr>
        <p:spPr>
          <a:xfrm>
            <a:off x="7579867" y="1655522"/>
            <a:ext cx="0" cy="3513282"/>
          </a:xfrm>
          <a:prstGeom prst="line">
            <a:avLst/>
          </a:prstGeom>
          <a:ln/>
        </p:spPr>
        <p:style>
          <a:lnRef idx="1">
            <a:schemeClr val="accent3"/>
          </a:lnRef>
          <a:fillRef idx="0">
            <a:schemeClr val="accent3"/>
          </a:fillRef>
          <a:effectRef idx="0">
            <a:schemeClr val="accent3"/>
          </a:effectRef>
          <a:fontRef idx="minor">
            <a:schemeClr val="tx1"/>
          </a:fontRef>
        </p:style>
      </p:cxnSp>
      <p:pic>
        <p:nvPicPr>
          <p:cNvPr id="13" name="Picture 12"/>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8579460" y="5047594"/>
            <a:ext cx="2574760" cy="387266"/>
          </a:xfrm>
          <a:prstGeom prst="rect">
            <a:avLst/>
          </a:prstGeom>
        </p:spPr>
      </p:pic>
      <p:pic>
        <p:nvPicPr>
          <p:cNvPr id="11" name="Picture 3"/>
          <p:cNvPicPr>
            <a:picLocks noChangeAspect="1" noChangeArrowheads="1"/>
          </p:cNvPicPr>
          <p:nvPr userDrawn="1"/>
        </p:nvPicPr>
        <p:blipFill>
          <a:blip r:embed="rId5">
            <a:grayscl/>
            <a:extLst>
              <a:ext uri="{28A0092B-C50C-407E-A947-70E740481C1C}">
                <a14:useLocalDpi xmlns:a14="http://schemas.microsoft.com/office/drawing/2010/main" val="0"/>
              </a:ext>
            </a:extLst>
          </a:blip>
          <a:srcRect/>
          <a:stretch>
            <a:fillRect/>
          </a:stretch>
        </p:blipFill>
        <p:spPr bwMode="auto">
          <a:xfrm>
            <a:off x="1938110" y="5997487"/>
            <a:ext cx="1771650" cy="571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510972" y="6121723"/>
            <a:ext cx="1344008" cy="395069"/>
          </a:xfrm>
          <a:prstGeom prst="rect">
            <a:avLst/>
          </a:prstGeom>
        </p:spPr>
      </p:pic>
      <p:sp>
        <p:nvSpPr>
          <p:cNvPr id="15" name="Rectangle 14">
            <a:extLst>
              <a:ext uri="{FF2B5EF4-FFF2-40B4-BE49-F238E27FC236}">
                <a16:creationId xmlns:a16="http://schemas.microsoft.com/office/drawing/2014/main" id="{C881F8C0-A4ED-B7A0-6B0C-46572050B1FA}"/>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04345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kst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58808" y="1693972"/>
            <a:ext cx="11054845" cy="4351338"/>
          </a:xfrm>
        </p:spPr>
        <p:txBody>
          <a:bodyPr wrap="square">
            <a:noAutofit/>
          </a:bodyPr>
          <a:lstStyle>
            <a:lvl1pPr marL="171450" indent="-171450" algn="just">
              <a:lnSpc>
                <a:spcPct val="100000"/>
              </a:lnSpc>
              <a:spcBef>
                <a:spcPts val="0"/>
              </a:spcBef>
              <a:spcAft>
                <a:spcPts val="1200"/>
              </a:spcAft>
              <a:buClr>
                <a:schemeClr val="accent2"/>
              </a:buClr>
              <a:buFont typeface="Arial" panose="020B0604020202020204" pitchFamily="34" charset="0"/>
              <a:buChar char="•"/>
              <a:defRPr sz="12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a:t>TEKSTAS</a:t>
            </a:r>
          </a:p>
          <a:p>
            <a:pPr lvl="0"/>
            <a:r>
              <a:rPr lang="lt-LT" noProof="0"/>
              <a:t>TEKSTAS</a:t>
            </a:r>
          </a:p>
          <a:p>
            <a:pPr lvl="0"/>
            <a:r>
              <a:rPr lang="lt-LT" noProof="0"/>
              <a:t>TEKSTAS</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673211"/>
            <a:ext cx="9730107" cy="535531"/>
          </a:xfrm>
        </p:spPr>
        <p:txBody>
          <a:bodyPr>
            <a:spAutoFit/>
          </a:bodyPr>
          <a:lstStyle>
            <a:lvl1pPr>
              <a:defRPr sz="3200">
                <a:solidFill>
                  <a:schemeClr val="accent2">
                    <a:lumMod val="75000"/>
                  </a:schemeClr>
                </a:solidFill>
                <a:latin typeface="Microsoft YaHei UI Light" panose="020B0502040204020203" pitchFamily="34" charset="-122"/>
                <a:ea typeface="Microsoft YaHei UI Light" panose="020B0502040204020203" pitchFamily="34" charset="-122"/>
              </a:defRPr>
            </a:lvl1pPr>
          </a:lstStyle>
          <a:p>
            <a:r>
              <a:rPr lang="lt-LT" noProof="0"/>
              <a:t>TEKSTAS</a:t>
            </a:r>
          </a:p>
        </p:txBody>
      </p:sp>
      <p:sp>
        <p:nvSpPr>
          <p:cNvPr id="7" name="Rectangle 6">
            <a:extLst>
              <a:ext uri="{FF2B5EF4-FFF2-40B4-BE49-F238E27FC236}">
                <a16:creationId xmlns:a16="http://schemas.microsoft.com/office/drawing/2014/main" id="{F08BD137-416E-ABFA-A3A3-3CE6CB1B0571}"/>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3958844368"/>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čiū JUS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solidFill>
            <a:schemeClr val="bg1">
              <a:lumMod val="75000"/>
              <a:alpha val="95000"/>
            </a:schemeClr>
          </a:solidFill>
          <a:ln>
            <a:noFill/>
          </a:ln>
        </p:spPr>
        <p:txBody>
          <a:bodyPr wrap="square" rtlCol="0" anchor="ctr">
            <a:noAutofit/>
          </a:bodyPr>
          <a:lstStyle/>
          <a:p>
            <a:pPr marL="8791575" indent="0" algn="l" defTabSz="538163">
              <a:tabLst/>
            </a:pPr>
            <a:r>
              <a:rPr lang="en-GB" sz="2800" b="1">
                <a:solidFill>
                  <a:schemeClr val="accent2"/>
                </a:solidFill>
                <a:latin typeface="Microsoft YaHei UI Light" panose="020B0502040204020203" pitchFamily="34" charset="-122"/>
                <a:ea typeface="Microsoft YaHei UI Light" panose="020B0502040204020203" pitchFamily="34" charset="-122"/>
              </a:rPr>
              <a:t>THANK YOU</a:t>
            </a:r>
            <a:r>
              <a:rPr lang="lt-LT" sz="2800" b="1">
                <a:solidFill>
                  <a:schemeClr val="accent2"/>
                </a:solidFill>
                <a:latin typeface="Microsoft YaHei UI Light" panose="020B0502040204020203" pitchFamily="34" charset="-122"/>
                <a:ea typeface="Microsoft YaHei UI Light" panose="020B0502040204020203" pitchFamily="34" charset="-122"/>
              </a:rPr>
              <a:t>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pic>
        <p:nvPicPr>
          <p:cNvPr id="2" name="Picture 2">
            <a:extLst>
              <a:ext uri="{FF2B5EF4-FFF2-40B4-BE49-F238E27FC236}">
                <a16:creationId xmlns:a16="http://schemas.microsoft.com/office/drawing/2014/main" id="{3A97DC45-3D6C-4F50-8D64-FF8578784C9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7995325B-FA85-44B2-A330-E92F34CB0C92}"/>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a:extLst>
              <a:ext uri="{FF2B5EF4-FFF2-40B4-BE49-F238E27FC236}">
                <a16:creationId xmlns:a16="http://schemas.microsoft.com/office/drawing/2014/main" id="{4CA1BC80-B72E-4BE0-AD94-3E6BB2D8882C}"/>
              </a:ext>
            </a:extLst>
          </p:cNvPr>
          <p:cNvSpPr txBox="1"/>
          <p:nvPr userDrawn="1"/>
        </p:nvSpPr>
        <p:spPr>
          <a:xfrm>
            <a:off x="1614754" y="3877994"/>
            <a:ext cx="4230914" cy="1169551"/>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endPar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juste.s@spinter.lt</a:t>
            </a:r>
          </a:p>
          <a:p>
            <a:endPar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a:t>
            </a:r>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+370 </a:t>
            </a: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63720595</a:t>
            </a:r>
          </a:p>
        </p:txBody>
      </p:sp>
      <p:sp>
        <p:nvSpPr>
          <p:cNvPr id="11" name="TextBox 10">
            <a:extLst>
              <a:ext uri="{FF2B5EF4-FFF2-40B4-BE49-F238E27FC236}">
                <a16:creationId xmlns:a16="http://schemas.microsoft.com/office/drawing/2014/main" id="{70F5174D-A95C-426E-A91F-6364931B23F5}"/>
              </a:ext>
            </a:extLst>
          </p:cNvPr>
          <p:cNvSpPr txBox="1"/>
          <p:nvPr userDrawn="1"/>
        </p:nvSpPr>
        <p:spPr>
          <a:xfrm>
            <a:off x="1614754" y="2105561"/>
            <a:ext cx="4453466" cy="1323439"/>
          </a:xfrm>
          <a:prstGeom prst="rect">
            <a:avLst/>
          </a:prstGeom>
          <a:noFill/>
        </p:spPr>
        <p:txBody>
          <a:bodyPr wrap="square" rtlCol="0">
            <a:spAutoFit/>
          </a:bodyPr>
          <a:lstStyle/>
          <a:p>
            <a:r>
              <a:rPr lang="lt-LT" sz="4000" noProof="0">
                <a:solidFill>
                  <a:prstClr val="white"/>
                </a:solidFill>
                <a:ea typeface="Microsoft YaHei UI Light" panose="020B0502040204020203" pitchFamily="34" charset="-122"/>
                <a:cs typeface="Open Sans" panose="020B0606030504020204" pitchFamily="34" charset="0"/>
              </a:rPr>
              <a:t>Kontaktinė</a:t>
            </a:r>
            <a:r>
              <a:rPr lang="en-GB" sz="4000" noProof="0">
                <a:solidFill>
                  <a:prstClr val="white"/>
                </a:solidFill>
                <a:ea typeface="Microsoft YaHei UI Light" panose="020B0502040204020203" pitchFamily="34" charset="-122"/>
                <a:cs typeface="Open Sans" panose="020B0606030504020204" pitchFamily="34" charset="0"/>
              </a:rPr>
              <a:t> </a:t>
            </a:r>
            <a:r>
              <a:rPr lang="lt-LT" sz="4000" noProof="0">
                <a:solidFill>
                  <a:prstClr val="white"/>
                </a:solidFill>
                <a:ea typeface="Microsoft YaHei UI Light" panose="020B0502040204020203" pitchFamily="34" charset="-122"/>
                <a:cs typeface="Open Sans" panose="020B0606030504020204" pitchFamily="34" charset="0"/>
              </a:rPr>
              <a:t>informacija</a:t>
            </a:r>
            <a:endParaRPr lang="en-GB" sz="4000" noProof="0">
              <a:solidFill>
                <a:prstClr val="white"/>
              </a:solidFill>
              <a:ea typeface="Microsoft YaHei UI Light" panose="020B0502040204020203" pitchFamily="34" charset="-122"/>
              <a:cs typeface="Open Sans" panose="020B0606030504020204" pitchFamily="34" charset="0"/>
            </a:endParaRPr>
          </a:p>
        </p:txBody>
      </p:sp>
    </p:spTree>
    <p:extLst>
      <p:ext uri="{BB962C8B-B14F-4D97-AF65-F5344CB8AC3E}">
        <p14:creationId xmlns:p14="http://schemas.microsoft.com/office/powerpoint/2010/main" val="1842572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čiū EVELI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solidFill>
            <a:schemeClr val="bg1">
              <a:lumMod val="75000"/>
              <a:alpha val="95000"/>
            </a:schemeClr>
          </a:solidFill>
          <a:ln>
            <a:noFill/>
          </a:ln>
        </p:spPr>
        <p:txBody>
          <a:bodyPr wrap="square" rtlCol="0" anchor="ctr">
            <a:noAutofit/>
          </a:bodyPr>
          <a:lstStyle/>
          <a:p>
            <a:pPr marL="8791575" indent="0" algn="l" defTabSz="538163">
              <a:tabLst/>
            </a:pPr>
            <a:r>
              <a:rPr lang="en-GB" sz="2800" b="1">
                <a:solidFill>
                  <a:schemeClr val="accent2"/>
                </a:solidFill>
                <a:latin typeface="Microsoft YaHei UI Light" panose="020B0502040204020203" pitchFamily="34" charset="-122"/>
                <a:ea typeface="Microsoft YaHei UI Light" panose="020B0502040204020203" pitchFamily="34" charset="-122"/>
              </a:rPr>
              <a:t>THANK YOU</a:t>
            </a:r>
            <a:r>
              <a:rPr lang="lt-LT" sz="2800" b="1">
                <a:solidFill>
                  <a:schemeClr val="accent2"/>
                </a:solidFill>
                <a:latin typeface="Microsoft YaHei UI Light" panose="020B0502040204020203" pitchFamily="34" charset="-122"/>
                <a:ea typeface="Microsoft YaHei UI Light" panose="020B0502040204020203" pitchFamily="34" charset="-122"/>
              </a:rPr>
              <a:t>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pic>
        <p:nvPicPr>
          <p:cNvPr id="2" name="Picture 2">
            <a:extLst>
              <a:ext uri="{FF2B5EF4-FFF2-40B4-BE49-F238E27FC236}">
                <a16:creationId xmlns:a16="http://schemas.microsoft.com/office/drawing/2014/main" id="{3A97DC45-3D6C-4F50-8D64-FF8578784C9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7995325B-FA85-44B2-A330-E92F34CB0C92}"/>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a:extLst>
              <a:ext uri="{FF2B5EF4-FFF2-40B4-BE49-F238E27FC236}">
                <a16:creationId xmlns:a16="http://schemas.microsoft.com/office/drawing/2014/main" id="{4CA1BC80-B72E-4BE0-AD94-3E6BB2D8882C}"/>
              </a:ext>
            </a:extLst>
          </p:cNvPr>
          <p:cNvSpPr txBox="1"/>
          <p:nvPr userDrawn="1"/>
        </p:nvSpPr>
        <p:spPr>
          <a:xfrm>
            <a:off x="1614754" y="3877994"/>
            <a:ext cx="4230914" cy="1169551"/>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endPar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evelina@spinter.lt</a:t>
            </a:r>
          </a:p>
          <a:p>
            <a:endPar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a:t>
            </a:r>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+370 </a:t>
            </a: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63720595</a:t>
            </a:r>
          </a:p>
        </p:txBody>
      </p:sp>
      <p:sp>
        <p:nvSpPr>
          <p:cNvPr id="11" name="TextBox 10">
            <a:extLst>
              <a:ext uri="{FF2B5EF4-FFF2-40B4-BE49-F238E27FC236}">
                <a16:creationId xmlns:a16="http://schemas.microsoft.com/office/drawing/2014/main" id="{70F5174D-A95C-426E-A91F-6364931B23F5}"/>
              </a:ext>
            </a:extLst>
          </p:cNvPr>
          <p:cNvSpPr txBox="1"/>
          <p:nvPr userDrawn="1"/>
        </p:nvSpPr>
        <p:spPr>
          <a:xfrm>
            <a:off x="1614754" y="2105561"/>
            <a:ext cx="4453466" cy="1323439"/>
          </a:xfrm>
          <a:prstGeom prst="rect">
            <a:avLst/>
          </a:prstGeom>
          <a:noFill/>
        </p:spPr>
        <p:txBody>
          <a:bodyPr wrap="square" rtlCol="0">
            <a:spAutoFit/>
          </a:bodyPr>
          <a:lstStyle/>
          <a:p>
            <a:r>
              <a:rPr lang="lt-LT" sz="4000" noProof="0">
                <a:solidFill>
                  <a:prstClr val="white"/>
                </a:solidFill>
                <a:ea typeface="Microsoft YaHei UI Light" panose="020B0502040204020203" pitchFamily="34" charset="-122"/>
                <a:cs typeface="Open Sans" panose="020B0606030504020204" pitchFamily="34" charset="0"/>
              </a:rPr>
              <a:t>Kontaktinė</a:t>
            </a:r>
            <a:r>
              <a:rPr lang="en-GB" sz="4000" noProof="0">
                <a:solidFill>
                  <a:prstClr val="white"/>
                </a:solidFill>
                <a:ea typeface="Microsoft YaHei UI Light" panose="020B0502040204020203" pitchFamily="34" charset="-122"/>
                <a:cs typeface="Open Sans" panose="020B0606030504020204" pitchFamily="34" charset="0"/>
              </a:rPr>
              <a:t> </a:t>
            </a:r>
            <a:r>
              <a:rPr lang="lt-LT" sz="4000" noProof="0">
                <a:solidFill>
                  <a:prstClr val="white"/>
                </a:solidFill>
                <a:ea typeface="Microsoft YaHei UI Light" panose="020B0502040204020203" pitchFamily="34" charset="-122"/>
                <a:cs typeface="Open Sans" panose="020B0606030504020204" pitchFamily="34" charset="0"/>
              </a:rPr>
              <a:t>informacija</a:t>
            </a:r>
            <a:endParaRPr lang="en-GB" sz="4000" noProof="0">
              <a:solidFill>
                <a:prstClr val="white"/>
              </a:solidFill>
              <a:ea typeface="Microsoft YaHei UI Light" panose="020B0502040204020203" pitchFamily="34" charset="-122"/>
              <a:cs typeface="Open Sans" panose="020B0606030504020204" pitchFamily="34" charset="0"/>
            </a:endParaRPr>
          </a:p>
        </p:txBody>
      </p:sp>
    </p:spTree>
    <p:extLst>
      <p:ext uri="{BB962C8B-B14F-4D97-AF65-F5344CB8AC3E}">
        <p14:creationId xmlns:p14="http://schemas.microsoft.com/office/powerpoint/2010/main" val="13191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čiū VYTAU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solidFill>
            <a:schemeClr val="bg1">
              <a:lumMod val="75000"/>
              <a:alpha val="95000"/>
            </a:schemeClr>
          </a:solidFill>
          <a:ln>
            <a:noFill/>
          </a:ln>
        </p:spPr>
        <p:txBody>
          <a:bodyPr wrap="square" rtlCol="0" anchor="ctr">
            <a:noAutofit/>
          </a:bodyPr>
          <a:lstStyle/>
          <a:p>
            <a:pPr marL="8791575" indent="0" algn="l" defTabSz="538163">
              <a:tabLst/>
            </a:pPr>
            <a:r>
              <a:rPr lang="en-GB" sz="2800" b="1">
                <a:solidFill>
                  <a:schemeClr val="accent2"/>
                </a:solidFill>
                <a:latin typeface="Microsoft YaHei UI Light" panose="020B0502040204020203" pitchFamily="34" charset="-122"/>
                <a:ea typeface="Microsoft YaHei UI Light" panose="020B0502040204020203" pitchFamily="34" charset="-122"/>
              </a:rPr>
              <a:t>THANK YOU</a:t>
            </a:r>
            <a:r>
              <a:rPr lang="lt-LT" sz="2800" b="1">
                <a:solidFill>
                  <a:schemeClr val="accent2"/>
                </a:solidFill>
                <a:latin typeface="Microsoft YaHei UI Light" panose="020B0502040204020203" pitchFamily="34" charset="-122"/>
                <a:ea typeface="Microsoft YaHei UI Light" panose="020B0502040204020203" pitchFamily="34" charset="-122"/>
              </a:rPr>
              <a:t>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pic>
        <p:nvPicPr>
          <p:cNvPr id="2" name="Picture 2">
            <a:extLst>
              <a:ext uri="{FF2B5EF4-FFF2-40B4-BE49-F238E27FC236}">
                <a16:creationId xmlns:a16="http://schemas.microsoft.com/office/drawing/2014/main" id="{3A97DC45-3D6C-4F50-8D64-FF8578784C9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7995325B-FA85-44B2-A330-E92F34CB0C92}"/>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a:extLst>
              <a:ext uri="{FF2B5EF4-FFF2-40B4-BE49-F238E27FC236}">
                <a16:creationId xmlns:a16="http://schemas.microsoft.com/office/drawing/2014/main" id="{4CA1BC80-B72E-4BE0-AD94-3E6BB2D8882C}"/>
              </a:ext>
            </a:extLst>
          </p:cNvPr>
          <p:cNvSpPr txBox="1"/>
          <p:nvPr userDrawn="1"/>
        </p:nvSpPr>
        <p:spPr>
          <a:xfrm>
            <a:off x="1614754" y="3877994"/>
            <a:ext cx="4230914" cy="1169551"/>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endPar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vytaute@spinter.lt</a:t>
            </a:r>
          </a:p>
          <a:p>
            <a:endPar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a:t>
            </a:r>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+370 </a:t>
            </a: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63720595</a:t>
            </a:r>
          </a:p>
        </p:txBody>
      </p:sp>
      <p:sp>
        <p:nvSpPr>
          <p:cNvPr id="11" name="TextBox 10">
            <a:extLst>
              <a:ext uri="{FF2B5EF4-FFF2-40B4-BE49-F238E27FC236}">
                <a16:creationId xmlns:a16="http://schemas.microsoft.com/office/drawing/2014/main" id="{70F5174D-A95C-426E-A91F-6364931B23F5}"/>
              </a:ext>
            </a:extLst>
          </p:cNvPr>
          <p:cNvSpPr txBox="1"/>
          <p:nvPr userDrawn="1"/>
        </p:nvSpPr>
        <p:spPr>
          <a:xfrm>
            <a:off x="1614754" y="2105561"/>
            <a:ext cx="4453466" cy="1323439"/>
          </a:xfrm>
          <a:prstGeom prst="rect">
            <a:avLst/>
          </a:prstGeom>
          <a:noFill/>
        </p:spPr>
        <p:txBody>
          <a:bodyPr wrap="square" rtlCol="0">
            <a:spAutoFit/>
          </a:bodyPr>
          <a:lstStyle/>
          <a:p>
            <a:r>
              <a:rPr lang="lt-LT" sz="4000" noProof="0">
                <a:solidFill>
                  <a:prstClr val="white"/>
                </a:solidFill>
                <a:ea typeface="Microsoft YaHei UI Light" panose="020B0502040204020203" pitchFamily="34" charset="-122"/>
                <a:cs typeface="Open Sans" panose="020B0606030504020204" pitchFamily="34" charset="0"/>
              </a:rPr>
              <a:t>Kontaktinė</a:t>
            </a:r>
            <a:r>
              <a:rPr lang="en-GB" sz="4000" noProof="0">
                <a:solidFill>
                  <a:prstClr val="white"/>
                </a:solidFill>
                <a:ea typeface="Microsoft YaHei UI Light" panose="020B0502040204020203" pitchFamily="34" charset="-122"/>
                <a:cs typeface="Open Sans" panose="020B0606030504020204" pitchFamily="34" charset="0"/>
              </a:rPr>
              <a:t> </a:t>
            </a:r>
            <a:r>
              <a:rPr lang="lt-LT" sz="4000" noProof="0">
                <a:solidFill>
                  <a:prstClr val="white"/>
                </a:solidFill>
                <a:ea typeface="Microsoft YaHei UI Light" panose="020B0502040204020203" pitchFamily="34" charset="-122"/>
                <a:cs typeface="Open Sans" panose="020B0606030504020204" pitchFamily="34" charset="0"/>
              </a:rPr>
              <a:t>informacija</a:t>
            </a:r>
            <a:endParaRPr lang="en-GB" sz="4000" noProof="0">
              <a:solidFill>
                <a:prstClr val="white"/>
              </a:solidFill>
              <a:ea typeface="Microsoft YaHei UI Light" panose="020B0502040204020203" pitchFamily="34" charset="-122"/>
              <a:cs typeface="Open Sans" panose="020B0606030504020204" pitchFamily="34" charset="0"/>
            </a:endParaRPr>
          </a:p>
        </p:txBody>
      </p:sp>
    </p:spTree>
    <p:extLst>
      <p:ext uri="{BB962C8B-B14F-4D97-AF65-F5344CB8AC3E}">
        <p14:creationId xmlns:p14="http://schemas.microsoft.com/office/powerpoint/2010/main" val="3746917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čiū IG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solidFill>
            <a:schemeClr val="bg1">
              <a:lumMod val="75000"/>
              <a:alpha val="95000"/>
            </a:schemeClr>
          </a:solidFill>
          <a:ln>
            <a:noFill/>
          </a:ln>
        </p:spPr>
        <p:txBody>
          <a:bodyPr wrap="square" rtlCol="0" anchor="ctr">
            <a:noAutofit/>
          </a:bodyPr>
          <a:lstStyle/>
          <a:p>
            <a:pPr marL="8791575" indent="0" algn="l" defTabSz="538163">
              <a:tabLst/>
            </a:pPr>
            <a:r>
              <a:rPr lang="en-GB" sz="2800" b="1">
                <a:solidFill>
                  <a:schemeClr val="accent2"/>
                </a:solidFill>
                <a:latin typeface="Microsoft YaHei UI Light" panose="020B0502040204020203" pitchFamily="34" charset="-122"/>
                <a:ea typeface="Microsoft YaHei UI Light" panose="020B0502040204020203" pitchFamily="34" charset="-122"/>
              </a:rPr>
              <a:t>THANK YOU</a:t>
            </a:r>
            <a:r>
              <a:rPr lang="lt-LT" sz="2800" b="1">
                <a:solidFill>
                  <a:schemeClr val="accent2"/>
                </a:solidFill>
                <a:latin typeface="Microsoft YaHei UI Light" panose="020B0502040204020203" pitchFamily="34" charset="-122"/>
                <a:ea typeface="Microsoft YaHei UI Light" panose="020B0502040204020203" pitchFamily="34" charset="-122"/>
              </a:rPr>
              <a:t>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pic>
        <p:nvPicPr>
          <p:cNvPr id="2" name="Picture 2">
            <a:extLst>
              <a:ext uri="{FF2B5EF4-FFF2-40B4-BE49-F238E27FC236}">
                <a16:creationId xmlns:a16="http://schemas.microsoft.com/office/drawing/2014/main" id="{3A97DC45-3D6C-4F50-8D64-FF8578784C9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7995325B-FA85-44B2-A330-E92F34CB0C92}"/>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a:extLst>
              <a:ext uri="{FF2B5EF4-FFF2-40B4-BE49-F238E27FC236}">
                <a16:creationId xmlns:a16="http://schemas.microsoft.com/office/drawing/2014/main" id="{4CA1BC80-B72E-4BE0-AD94-3E6BB2D8882C}"/>
              </a:ext>
            </a:extLst>
          </p:cNvPr>
          <p:cNvSpPr txBox="1"/>
          <p:nvPr userDrawn="1"/>
        </p:nvSpPr>
        <p:spPr>
          <a:xfrm>
            <a:off x="1614754" y="3877994"/>
            <a:ext cx="4230914" cy="1169551"/>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endPar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ignas@spinter.lt</a:t>
            </a:r>
          </a:p>
          <a:p>
            <a:endPar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endParaRP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a:t>
            </a:r>
            <a:r>
              <a:rPr lang="en-US"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+370 </a:t>
            </a: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63720595</a:t>
            </a:r>
          </a:p>
        </p:txBody>
      </p:sp>
      <p:sp>
        <p:nvSpPr>
          <p:cNvPr id="11" name="TextBox 10">
            <a:extLst>
              <a:ext uri="{FF2B5EF4-FFF2-40B4-BE49-F238E27FC236}">
                <a16:creationId xmlns:a16="http://schemas.microsoft.com/office/drawing/2014/main" id="{70F5174D-A95C-426E-A91F-6364931B23F5}"/>
              </a:ext>
            </a:extLst>
          </p:cNvPr>
          <p:cNvSpPr txBox="1"/>
          <p:nvPr userDrawn="1"/>
        </p:nvSpPr>
        <p:spPr>
          <a:xfrm>
            <a:off x="1614754" y="2105561"/>
            <a:ext cx="4453466" cy="1323439"/>
          </a:xfrm>
          <a:prstGeom prst="rect">
            <a:avLst/>
          </a:prstGeom>
          <a:noFill/>
        </p:spPr>
        <p:txBody>
          <a:bodyPr wrap="square" rtlCol="0">
            <a:spAutoFit/>
          </a:bodyPr>
          <a:lstStyle/>
          <a:p>
            <a:r>
              <a:rPr lang="lt-LT" sz="4000" noProof="0">
                <a:solidFill>
                  <a:prstClr val="white"/>
                </a:solidFill>
                <a:ea typeface="Microsoft YaHei UI Light" panose="020B0502040204020203" pitchFamily="34" charset="-122"/>
                <a:cs typeface="Open Sans" panose="020B0606030504020204" pitchFamily="34" charset="0"/>
              </a:rPr>
              <a:t>Kontaktinė</a:t>
            </a:r>
            <a:r>
              <a:rPr lang="en-GB" sz="4000" noProof="0">
                <a:solidFill>
                  <a:prstClr val="white"/>
                </a:solidFill>
                <a:ea typeface="Microsoft YaHei UI Light" panose="020B0502040204020203" pitchFamily="34" charset="-122"/>
                <a:cs typeface="Open Sans" panose="020B0606030504020204" pitchFamily="34" charset="0"/>
              </a:rPr>
              <a:t> </a:t>
            </a:r>
            <a:r>
              <a:rPr lang="lt-LT" sz="4000" noProof="0">
                <a:solidFill>
                  <a:prstClr val="white"/>
                </a:solidFill>
                <a:ea typeface="Microsoft YaHei UI Light" panose="020B0502040204020203" pitchFamily="34" charset="-122"/>
                <a:cs typeface="Open Sans" panose="020B0606030504020204" pitchFamily="34" charset="0"/>
              </a:rPr>
              <a:t>informacija</a:t>
            </a:r>
            <a:endParaRPr lang="en-GB" sz="4000" noProof="0">
              <a:solidFill>
                <a:prstClr val="white"/>
              </a:solidFill>
              <a:ea typeface="Microsoft YaHei UI Light" panose="020B0502040204020203" pitchFamily="34" charset="-122"/>
              <a:cs typeface="Open Sans" panose="020B0606030504020204" pitchFamily="34" charset="0"/>
            </a:endParaRPr>
          </a:p>
        </p:txBody>
      </p:sp>
    </p:spTree>
    <p:extLst>
      <p:ext uri="{BB962C8B-B14F-4D97-AF65-F5344CB8AC3E}">
        <p14:creationId xmlns:p14="http://schemas.microsoft.com/office/powerpoint/2010/main" val="680504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urinys">
    <p:bg>
      <p:bgPr>
        <a:blipFill dpi="0" rotWithShape="1">
          <a:blip r:embed="rId2">
            <a:duotone>
              <a:schemeClr val="accent1">
                <a:shade val="45000"/>
                <a:satMod val="135000"/>
              </a:schemeClr>
              <a:prstClr val="white"/>
            </a:duotone>
          </a:blip>
          <a:srcRect/>
          <a:stretch>
            <a:fillRect t="-9000" b="-1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57518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etodika">
    <p:bg>
      <p:bgPr>
        <a:blipFill dpi="0" rotWithShape="1">
          <a:blip r:embed="rId2">
            <a:duotone>
              <a:schemeClr val="accent1">
                <a:shade val="45000"/>
                <a:satMod val="135000"/>
              </a:schemeClr>
              <a:prstClr val="white"/>
            </a:duotone>
          </a:blip>
          <a:srcRect/>
          <a:stretch>
            <a:fillRect t="-9000" b="-9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2400" y="6224400"/>
            <a:ext cx="1519399" cy="228531"/>
          </a:xfrm>
          <a:prstGeom prst="rect">
            <a:avLst/>
          </a:prstGeom>
        </p:spPr>
      </p:pic>
      <p:sp>
        <p:nvSpPr>
          <p:cNvPr id="3" name="TextBox 2">
            <a:extLst>
              <a:ext uri="{FF2B5EF4-FFF2-40B4-BE49-F238E27FC236}">
                <a16:creationId xmlns:a16="http://schemas.microsoft.com/office/drawing/2014/main" id="{B7BFF3D1-5190-466C-BF09-BD4AADAA29C2}"/>
              </a:ext>
            </a:extLst>
          </p:cNvPr>
          <p:cNvSpPr txBox="1"/>
          <p:nvPr userDrawn="1"/>
        </p:nvSpPr>
        <p:spPr>
          <a:xfrm>
            <a:off x="-1" y="3849908"/>
            <a:ext cx="12192001" cy="1451429"/>
          </a:xfrm>
          <a:prstGeom prst="rect">
            <a:avLst/>
          </a:prstGeom>
          <a:solidFill>
            <a:srgbClr val="FFFFFF">
              <a:alpha val="89804"/>
            </a:srgbClr>
          </a:solidFill>
        </p:spPr>
        <p:txBody>
          <a:bodyPr wrap="square" rtlCol="0" anchor="ctr">
            <a:noAutofit/>
          </a:bodyPr>
          <a:lstStyle/>
          <a:p>
            <a:r>
              <a:rPr lang="lt-LT" sz="2800" b="1">
                <a:solidFill>
                  <a:srgbClr val="1AB1AF"/>
                </a:solidFill>
                <a:ea typeface="Microsoft YaHei UI Light" panose="020B0502040204020203" pitchFamily="34" charset="-122"/>
              </a:rPr>
              <a:t>	</a:t>
            </a:r>
            <a:r>
              <a:rPr lang="en-US" sz="2800" b="1">
                <a:solidFill>
                  <a:srgbClr val="1AB1AF"/>
                </a:solidFill>
                <a:ea typeface="Microsoft YaHei UI Light" panose="020B0502040204020203" pitchFamily="34" charset="-122"/>
              </a:rPr>
              <a:t>METODIKA</a:t>
            </a:r>
            <a:endParaRPr lang="lt-LT" sz="2800" b="1">
              <a:solidFill>
                <a:srgbClr val="1AB1AF"/>
              </a:solidFill>
              <a:ea typeface="Microsoft YaHei UI Light" panose="020B0502040204020203" pitchFamily="34" charset="-122"/>
            </a:endParaRPr>
          </a:p>
        </p:txBody>
      </p:sp>
      <p:sp>
        <p:nvSpPr>
          <p:cNvPr id="5" name="Rectangle 4">
            <a:extLst>
              <a:ext uri="{FF2B5EF4-FFF2-40B4-BE49-F238E27FC236}">
                <a16:creationId xmlns:a16="http://schemas.microsoft.com/office/drawing/2014/main" id="{28C2C06B-C494-2BBD-2C31-EB0308E5D840}"/>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2888618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kstas (metodi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7" name="Rectangle 6">
            <a:extLst>
              <a:ext uri="{FF2B5EF4-FFF2-40B4-BE49-F238E27FC236}">
                <a16:creationId xmlns:a16="http://schemas.microsoft.com/office/drawing/2014/main" id="{F08BD137-416E-ABFA-A3A3-3CE6CB1B0571}"/>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Title 1">
            <a:extLst>
              <a:ext uri="{FF2B5EF4-FFF2-40B4-BE49-F238E27FC236}">
                <a16:creationId xmlns:a16="http://schemas.microsoft.com/office/drawing/2014/main" id="{3F2442D3-CFF9-F64B-F06C-750B18BEFDF9}"/>
              </a:ext>
            </a:extLst>
          </p:cNvPr>
          <p:cNvSpPr>
            <a:spLocks noGrp="1"/>
          </p:cNvSpPr>
          <p:nvPr>
            <p:ph type="title" hasCustomPrompt="1"/>
          </p:nvPr>
        </p:nvSpPr>
        <p:spPr>
          <a:xfrm>
            <a:off x="1221178" y="385558"/>
            <a:ext cx="9730107" cy="823186"/>
          </a:xfrm>
        </p:spPr>
        <p:txBody>
          <a:bodyPr>
            <a:normAutofit/>
          </a:bodyPr>
          <a:lstStyle>
            <a:lvl1pPr>
              <a:defRPr/>
            </a:lvl1pPr>
          </a:lstStyle>
          <a:p>
            <a:pPr algn="ctr"/>
            <a:r>
              <a:rPr lang="lt-LT" sz="3600">
                <a:solidFill>
                  <a:schemeClr val="accent2">
                    <a:lumMod val="75000"/>
                  </a:schemeClr>
                </a:solidFill>
              </a:rPr>
              <a:t>TEKSTAS</a:t>
            </a:r>
          </a:p>
        </p:txBody>
      </p:sp>
    </p:spTree>
    <p:extLst>
      <p:ext uri="{BB962C8B-B14F-4D97-AF65-F5344CB8AC3E}">
        <p14:creationId xmlns:p14="http://schemas.microsoft.com/office/powerpoint/2010/main" val="685655326"/>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ekstas (metodi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7" name="Rectangle 6">
            <a:extLst>
              <a:ext uri="{FF2B5EF4-FFF2-40B4-BE49-F238E27FC236}">
                <a16:creationId xmlns:a16="http://schemas.microsoft.com/office/drawing/2014/main" id="{F08BD137-416E-ABFA-A3A3-3CE6CB1B0571}"/>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Rectangle: Rounded Corners 1">
            <a:extLst>
              <a:ext uri="{FF2B5EF4-FFF2-40B4-BE49-F238E27FC236}">
                <a16:creationId xmlns:a16="http://schemas.microsoft.com/office/drawing/2014/main" id="{403E6696-2377-F4D8-AC10-F77A4AD44464}"/>
              </a:ext>
            </a:extLst>
          </p:cNvPr>
          <p:cNvSpPr/>
          <p:nvPr userDrawn="1"/>
        </p:nvSpPr>
        <p:spPr>
          <a:xfrm>
            <a:off x="6197600" y="1697044"/>
            <a:ext cx="5541818" cy="4080302"/>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Rectangle: Rounded Corners 2">
            <a:extLst>
              <a:ext uri="{FF2B5EF4-FFF2-40B4-BE49-F238E27FC236}">
                <a16:creationId xmlns:a16="http://schemas.microsoft.com/office/drawing/2014/main" id="{25599B98-9F8A-5BAA-AB84-605CF4B4C183}"/>
              </a:ext>
            </a:extLst>
          </p:cNvPr>
          <p:cNvSpPr/>
          <p:nvPr userDrawn="1"/>
        </p:nvSpPr>
        <p:spPr>
          <a:xfrm>
            <a:off x="886691" y="1701662"/>
            <a:ext cx="5061527" cy="4080302"/>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aphicFrame>
        <p:nvGraphicFramePr>
          <p:cNvPr id="5" name="Table 4">
            <a:extLst>
              <a:ext uri="{FF2B5EF4-FFF2-40B4-BE49-F238E27FC236}">
                <a16:creationId xmlns:a16="http://schemas.microsoft.com/office/drawing/2014/main" id="{413848BE-9626-BFB3-D456-DE13FE45D62D}"/>
              </a:ext>
            </a:extLst>
          </p:cNvPr>
          <p:cNvGraphicFramePr>
            <a:graphicFrameLocks noGrp="1"/>
          </p:cNvGraphicFramePr>
          <p:nvPr userDrawn="1"/>
        </p:nvGraphicFramePr>
        <p:xfrm>
          <a:off x="6465454" y="2133601"/>
          <a:ext cx="5024580" cy="3251200"/>
        </p:xfrm>
        <a:graphic>
          <a:graphicData uri="http://schemas.openxmlformats.org/drawingml/2006/table">
            <a:tbl>
              <a:tblPr firstRow="1" bandRow="1">
                <a:tableStyleId>{D27102A9-8310-4765-A935-A1911B00CA55}</a:tableStyleId>
              </a:tblPr>
              <a:tblGrid>
                <a:gridCol w="502458">
                  <a:extLst>
                    <a:ext uri="{9D8B030D-6E8A-4147-A177-3AD203B41FA5}">
                      <a16:colId xmlns:a16="http://schemas.microsoft.com/office/drawing/2014/main" val="20000"/>
                    </a:ext>
                  </a:extLst>
                </a:gridCol>
                <a:gridCol w="502458">
                  <a:extLst>
                    <a:ext uri="{9D8B030D-6E8A-4147-A177-3AD203B41FA5}">
                      <a16:colId xmlns:a16="http://schemas.microsoft.com/office/drawing/2014/main" val="20001"/>
                    </a:ext>
                  </a:extLst>
                </a:gridCol>
                <a:gridCol w="502458">
                  <a:extLst>
                    <a:ext uri="{9D8B030D-6E8A-4147-A177-3AD203B41FA5}">
                      <a16:colId xmlns:a16="http://schemas.microsoft.com/office/drawing/2014/main" val="20002"/>
                    </a:ext>
                  </a:extLst>
                </a:gridCol>
                <a:gridCol w="502458">
                  <a:extLst>
                    <a:ext uri="{9D8B030D-6E8A-4147-A177-3AD203B41FA5}">
                      <a16:colId xmlns:a16="http://schemas.microsoft.com/office/drawing/2014/main" val="20003"/>
                    </a:ext>
                  </a:extLst>
                </a:gridCol>
                <a:gridCol w="502458">
                  <a:extLst>
                    <a:ext uri="{9D8B030D-6E8A-4147-A177-3AD203B41FA5}">
                      <a16:colId xmlns:a16="http://schemas.microsoft.com/office/drawing/2014/main" val="20004"/>
                    </a:ext>
                  </a:extLst>
                </a:gridCol>
                <a:gridCol w="502458">
                  <a:extLst>
                    <a:ext uri="{9D8B030D-6E8A-4147-A177-3AD203B41FA5}">
                      <a16:colId xmlns:a16="http://schemas.microsoft.com/office/drawing/2014/main" val="20005"/>
                    </a:ext>
                  </a:extLst>
                </a:gridCol>
                <a:gridCol w="502458">
                  <a:extLst>
                    <a:ext uri="{9D8B030D-6E8A-4147-A177-3AD203B41FA5}">
                      <a16:colId xmlns:a16="http://schemas.microsoft.com/office/drawing/2014/main" val="20006"/>
                    </a:ext>
                  </a:extLst>
                </a:gridCol>
                <a:gridCol w="502458">
                  <a:extLst>
                    <a:ext uri="{9D8B030D-6E8A-4147-A177-3AD203B41FA5}">
                      <a16:colId xmlns:a16="http://schemas.microsoft.com/office/drawing/2014/main" val="20007"/>
                    </a:ext>
                  </a:extLst>
                </a:gridCol>
                <a:gridCol w="502458">
                  <a:extLst>
                    <a:ext uri="{9D8B030D-6E8A-4147-A177-3AD203B41FA5}">
                      <a16:colId xmlns:a16="http://schemas.microsoft.com/office/drawing/2014/main" val="20008"/>
                    </a:ext>
                  </a:extLst>
                </a:gridCol>
                <a:gridCol w="502458">
                  <a:extLst>
                    <a:ext uri="{9D8B030D-6E8A-4147-A177-3AD203B41FA5}">
                      <a16:colId xmlns:a16="http://schemas.microsoft.com/office/drawing/2014/main" val="20009"/>
                    </a:ext>
                  </a:extLst>
                </a:gridCol>
              </a:tblGrid>
              <a:tr h="203200">
                <a:tc>
                  <a:txBody>
                    <a:bodyPr/>
                    <a:lstStyle/>
                    <a:p>
                      <a:pPr algn="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3/97</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5/95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10/90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15/85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20/80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25/75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30/70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40/60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50/50</a:t>
                      </a:r>
                    </a:p>
                  </a:txBody>
                  <a:tcPr marL="0" marR="0" marT="0" marB="0" anchor="ctr"/>
                </a:tc>
                <a:extLst>
                  <a:ext uri="{0D108BD9-81ED-4DB2-BD59-A6C34878D82A}">
                    <a16:rowId xmlns:a16="http://schemas.microsoft.com/office/drawing/2014/main" val="10000"/>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N=</a:t>
                      </a: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extLst>
                  <a:ext uri="{0D108BD9-81ED-4DB2-BD59-A6C34878D82A}">
                    <a16:rowId xmlns:a16="http://schemas.microsoft.com/office/drawing/2014/main" val="10001"/>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13,5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18,6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22,1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24,8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26,8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28,4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30,4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31,0</a:t>
                      </a:r>
                    </a:p>
                  </a:txBody>
                  <a:tcPr marL="0" marR="0" marT="0" marB="0" anchor="ctr"/>
                </a:tc>
                <a:extLst>
                  <a:ext uri="{0D108BD9-81ED-4DB2-BD59-A6C34878D82A}">
                    <a16:rowId xmlns:a16="http://schemas.microsoft.com/office/drawing/2014/main" val="10002"/>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10,7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12,8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14,3</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15,5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16,4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17,5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17,9</a:t>
                      </a:r>
                    </a:p>
                  </a:txBody>
                  <a:tcPr marL="0" marR="0" marT="0" marB="0" anchor="ctr"/>
                </a:tc>
                <a:extLst>
                  <a:ext uri="{0D108BD9-81ED-4DB2-BD59-A6C34878D82A}">
                    <a16:rowId xmlns:a16="http://schemas.microsoft.com/office/drawing/2014/main" val="10003"/>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4,7</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8,3</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11,1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12,0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12,7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13,6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13,9</a:t>
                      </a:r>
                    </a:p>
                  </a:txBody>
                  <a:tcPr marL="0" marR="0" marT="0" marB="0" anchor="ctr"/>
                </a:tc>
                <a:extLst>
                  <a:ext uri="{0D108BD9-81ED-4DB2-BD59-A6C34878D82A}">
                    <a16:rowId xmlns:a16="http://schemas.microsoft.com/office/drawing/2014/main" val="10004"/>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6,8</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10,4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11,1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11,3</a:t>
                      </a:r>
                    </a:p>
                  </a:txBody>
                  <a:tcPr marL="0" marR="0" marT="0" marB="0" anchor="ctr"/>
                </a:tc>
                <a:extLst>
                  <a:ext uri="{0D108BD9-81ED-4DB2-BD59-A6C34878D82A}">
                    <a16:rowId xmlns:a16="http://schemas.microsoft.com/office/drawing/2014/main" val="10005"/>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3,3</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4,3</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7,0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8,5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9,8</a:t>
                      </a:r>
                    </a:p>
                  </a:txBody>
                  <a:tcPr marL="0" marR="0" marT="0" marB="0" anchor="ctr"/>
                </a:tc>
                <a:extLst>
                  <a:ext uri="{0D108BD9-81ED-4DB2-BD59-A6C34878D82A}">
                    <a16:rowId xmlns:a16="http://schemas.microsoft.com/office/drawing/2014/main" val="10006"/>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5,7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7,3</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8,0</a:t>
                      </a:r>
                    </a:p>
                  </a:txBody>
                  <a:tcPr marL="0" marR="0" marT="0" marB="0" anchor="ctr"/>
                </a:tc>
                <a:extLst>
                  <a:ext uri="{0D108BD9-81ED-4DB2-BD59-A6C34878D82A}">
                    <a16:rowId xmlns:a16="http://schemas.microsoft.com/office/drawing/2014/main" val="10007"/>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4,2</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6,9</a:t>
                      </a:r>
                    </a:p>
                  </a:txBody>
                  <a:tcPr marL="0" marR="0" marT="0" marB="0" anchor="ctr"/>
                </a:tc>
                <a:extLst>
                  <a:ext uri="{0D108BD9-81ED-4DB2-BD59-A6C34878D82A}">
                    <a16:rowId xmlns:a16="http://schemas.microsoft.com/office/drawing/2014/main" val="10008"/>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5,2</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5,5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5,7</a:t>
                      </a:r>
                    </a:p>
                  </a:txBody>
                  <a:tcPr marL="0" marR="0" marT="0" marB="0" anchor="ctr"/>
                </a:tc>
                <a:extLst>
                  <a:ext uri="{0D108BD9-81ED-4DB2-BD59-A6C34878D82A}">
                    <a16:rowId xmlns:a16="http://schemas.microsoft.com/office/drawing/2014/main" val="10009"/>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4,2</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4,8</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extLst>
                  <a:ext uri="{0D108BD9-81ED-4DB2-BD59-A6C34878D82A}">
                    <a16:rowId xmlns:a16="http://schemas.microsoft.com/office/drawing/2014/main" val="10010"/>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2,6</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3,1</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3,8</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4,3</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4,4</a:t>
                      </a:r>
                    </a:p>
                  </a:txBody>
                  <a:tcPr marL="0" marR="0" marT="0" marB="0" anchor="ctr"/>
                </a:tc>
                <a:extLst>
                  <a:ext uri="{0D108BD9-81ED-4DB2-BD59-A6C34878D82A}">
                    <a16:rowId xmlns:a16="http://schemas.microsoft.com/office/drawing/2014/main" val="10011"/>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1,7</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2,9</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3,7</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extLst>
                  <a:ext uri="{0D108BD9-81ED-4DB2-BD59-A6C34878D82A}">
                    <a16:rowId xmlns:a16="http://schemas.microsoft.com/office/drawing/2014/main" val="10012"/>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1,3</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3,6</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3,7</a:t>
                      </a:r>
                    </a:p>
                  </a:txBody>
                  <a:tcPr marL="0" marR="0" marT="0" marB="0" anchor="ctr"/>
                </a:tc>
                <a:extLst>
                  <a:ext uri="{0D108BD9-81ED-4DB2-BD59-A6C34878D82A}">
                    <a16:rowId xmlns:a16="http://schemas.microsoft.com/office/drawing/2014/main" val="10013"/>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1,2</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2,8</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extLst>
                  <a:ext uri="{0D108BD9-81ED-4DB2-BD59-A6C34878D82A}">
                    <a16:rowId xmlns:a16="http://schemas.microsoft.com/office/drawing/2014/main" val="10014"/>
                  </a:ext>
                </a:extLst>
              </a:tr>
              <a:tr h="203200">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1000</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1,1</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1,4</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050" b="0" noProof="0">
                          <a:solidFill>
                            <a:schemeClr val="tx1">
                              <a:lumMod val="65000"/>
                              <a:lumOff val="35000"/>
                            </a:schemeClr>
                          </a:solidFill>
                          <a:latin typeface="Microsoft YaHei UI Light" panose="020B0502040204020203" pitchFamily="34" charset="-122"/>
                          <a:ea typeface="Microsoft YaHei UI Light" panose="020B0502040204020203" pitchFamily="34" charset="-122"/>
                        </a:rPr>
                        <a:t>2,7</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2,8</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05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3,1</a:t>
                      </a:r>
                    </a:p>
                  </a:txBody>
                  <a:tcPr marL="0" marR="0" marT="0" marB="0" anchor="ctr"/>
                </a:tc>
                <a:extLst>
                  <a:ext uri="{0D108BD9-81ED-4DB2-BD59-A6C34878D82A}">
                    <a16:rowId xmlns:a16="http://schemas.microsoft.com/office/drawing/2014/main" val="10015"/>
                  </a:ext>
                </a:extLst>
              </a:tr>
            </a:tbl>
          </a:graphicData>
        </a:graphic>
      </p:graphicFrame>
      <p:sp>
        <p:nvSpPr>
          <p:cNvPr id="6" name="TextBox 5">
            <a:extLst>
              <a:ext uri="{FF2B5EF4-FFF2-40B4-BE49-F238E27FC236}">
                <a16:creationId xmlns:a16="http://schemas.microsoft.com/office/drawing/2014/main" id="{241BE9B9-72EA-41A1-1CC2-182E80956650}"/>
              </a:ext>
            </a:extLst>
          </p:cNvPr>
          <p:cNvSpPr txBox="1"/>
          <p:nvPr userDrawn="1"/>
        </p:nvSpPr>
        <p:spPr>
          <a:xfrm>
            <a:off x="1311215" y="2078967"/>
            <a:ext cx="4356340" cy="3108543"/>
          </a:xfrm>
          <a:prstGeom prst="rect">
            <a:avLst/>
          </a:prstGeom>
          <a:noFill/>
        </p:spPr>
        <p:txBody>
          <a:bodyPr wrap="square" rtlCol="0">
            <a:spAutoFit/>
          </a:bodyPr>
          <a:lstStyle/>
          <a:p>
            <a:pPr marL="0" indent="0" algn="just">
              <a:buNone/>
            </a:pPr>
            <a:r>
              <a:rPr lang="lt-LT" sz="1400" dirty="0">
                <a:solidFill>
                  <a:schemeClr val="tx1">
                    <a:lumMod val="50000"/>
                    <a:lumOff val="50000"/>
                  </a:schemeClr>
                </a:solidFill>
              </a:rPr>
              <a:t>Atrankiniuose kiekybiniuose tyrimuose visada išlieka statistinės paklaidos tikimybė, į kurią būtina atsižvelgti interpretuojant duomenis.</a:t>
            </a:r>
            <a:r>
              <a:rPr lang="en-US" sz="1400" dirty="0">
                <a:solidFill>
                  <a:schemeClr val="tx1">
                    <a:lumMod val="50000"/>
                    <a:lumOff val="50000"/>
                  </a:schemeClr>
                </a:solidFill>
              </a:rPr>
              <a:t> </a:t>
            </a:r>
          </a:p>
          <a:p>
            <a:pPr marL="0" indent="0" algn="just">
              <a:buNone/>
            </a:pPr>
            <a:r>
              <a:rPr lang="lt-LT" sz="1400" dirty="0">
                <a:solidFill>
                  <a:schemeClr val="tx1">
                    <a:lumMod val="50000"/>
                    <a:lumOff val="50000"/>
                  </a:schemeClr>
                </a:solidFill>
              </a:rPr>
              <a:t>Pvz.: jeigu apklausę 1000 respondentų gavome, jog 33,9 proc. apklaustųjų atsakė X, tai yra 95 proc. tikimybė, kad tikroji reikšmė yra tarp 31,1 proc. ir 36,7 proc.</a:t>
            </a:r>
          </a:p>
          <a:p>
            <a:pPr marL="0" indent="0" algn="just">
              <a:buNone/>
            </a:pPr>
            <a:r>
              <a:rPr lang="lt-LT" sz="1400" dirty="0">
                <a:solidFill>
                  <a:schemeClr val="tx1">
                    <a:lumMod val="50000"/>
                    <a:lumOff val="50000"/>
                  </a:schemeClr>
                </a:solidFill>
              </a:rPr>
              <a:t>Jeigu apklausę 500 respondentų gavome, jog 33,9 proc. apklaustųjų atsakė X, tai yra 95 proc. tikimybė, kad tikroji reikšmė yra tarp 29,9 proc. ir 37,9 proc.</a:t>
            </a:r>
          </a:p>
          <a:p>
            <a:pPr marL="0" indent="0" algn="just">
              <a:buNone/>
            </a:pPr>
            <a:r>
              <a:rPr lang="lt-LT" sz="1400" dirty="0">
                <a:solidFill>
                  <a:schemeClr val="tx1">
                    <a:lumMod val="50000"/>
                    <a:lumOff val="50000"/>
                  </a:schemeClr>
                </a:solidFill>
              </a:rPr>
              <a:t>Įverčio tikslumas mažėja, mažėjant analizuojamų atsakymų skaičiui.</a:t>
            </a:r>
            <a:endParaRPr lang="en-US" sz="1400" dirty="0">
              <a:solidFill>
                <a:schemeClr val="tx1">
                  <a:lumMod val="50000"/>
                  <a:lumOff val="50000"/>
                </a:schemeClr>
              </a:solidFill>
            </a:endParaRPr>
          </a:p>
          <a:p>
            <a:pPr marL="0" indent="0" algn="just">
              <a:buNone/>
            </a:pPr>
            <a:r>
              <a:rPr lang="lt-LT" sz="1400" dirty="0">
                <a:solidFill>
                  <a:schemeClr val="tx1">
                    <a:lumMod val="50000"/>
                    <a:lumOff val="50000"/>
                  </a:schemeClr>
                </a:solidFill>
              </a:rPr>
              <a:t>Toliau pateikiama lentelė padedanti įvertinti statistinę paklaidą.</a:t>
            </a:r>
          </a:p>
        </p:txBody>
      </p:sp>
      <p:sp>
        <p:nvSpPr>
          <p:cNvPr id="11" name="TextBox 10">
            <a:extLst>
              <a:ext uri="{FF2B5EF4-FFF2-40B4-BE49-F238E27FC236}">
                <a16:creationId xmlns:a16="http://schemas.microsoft.com/office/drawing/2014/main" id="{1B494B98-92D8-FEFF-A7A4-DCDBA6472CB5}"/>
              </a:ext>
            </a:extLst>
          </p:cNvPr>
          <p:cNvSpPr txBox="1"/>
          <p:nvPr userDrawn="1"/>
        </p:nvSpPr>
        <p:spPr>
          <a:xfrm>
            <a:off x="1224951" y="457199"/>
            <a:ext cx="9704717" cy="720000"/>
          </a:xfrm>
          <a:prstGeom prst="rect">
            <a:avLst/>
          </a:prstGeom>
          <a:noFill/>
        </p:spPr>
        <p:txBody>
          <a:bodyPr wrap="square" rtlCol="0">
            <a:spAutoFit/>
          </a:bodyPr>
          <a:lstStyle/>
          <a:p>
            <a:pPr algn="ctr"/>
            <a:r>
              <a:rPr lang="lt-LT" sz="3600" kern="1200" dirty="0">
                <a:solidFill>
                  <a:schemeClr val="accent2">
                    <a:lumMod val="75000"/>
                  </a:schemeClr>
                </a:solidFill>
                <a:latin typeface="+mj-lt"/>
                <a:ea typeface="+mj-ea"/>
                <a:cs typeface="+mj-cs"/>
              </a:rPr>
              <a:t>STATISTINĖ PAKLAIDA</a:t>
            </a:r>
          </a:p>
        </p:txBody>
      </p:sp>
    </p:spTree>
    <p:extLst>
      <p:ext uri="{BB962C8B-B14F-4D97-AF65-F5344CB8AC3E}">
        <p14:creationId xmlns:p14="http://schemas.microsoft.com/office/powerpoint/2010/main" val="357576748"/>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zultatai">
    <p:bg>
      <p:bgPr>
        <a:blipFill dpi="0" rotWithShape="1">
          <a:blip r:embed="rId2">
            <a:duotone>
              <a:schemeClr val="accent1">
                <a:shade val="45000"/>
                <a:satMod val="135000"/>
              </a:schemeClr>
              <a:prstClr val="white"/>
            </a:duotone>
          </a:blip>
          <a:srcRect/>
          <a:stretch>
            <a:fillRect t="-9000" b="-1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9B8FE3-487E-45D7-AE8D-541B58E678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6" name="TextBox 5">
            <a:extLst>
              <a:ext uri="{FF2B5EF4-FFF2-40B4-BE49-F238E27FC236}">
                <a16:creationId xmlns:a16="http://schemas.microsoft.com/office/drawing/2014/main" id="{F545CE25-B1C8-67D5-DA9E-4A3ADFF96D9D}"/>
              </a:ext>
            </a:extLst>
          </p:cNvPr>
          <p:cNvSpPr txBox="1"/>
          <p:nvPr userDrawn="1"/>
        </p:nvSpPr>
        <p:spPr>
          <a:xfrm>
            <a:off x="-4" y="3866844"/>
            <a:ext cx="12192001" cy="1451429"/>
          </a:xfrm>
          <a:prstGeom prst="rect">
            <a:avLst/>
          </a:prstGeom>
          <a:solidFill>
            <a:srgbClr val="FFFFFF">
              <a:alpha val="89804"/>
            </a:srgb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800" b="1">
                <a:solidFill>
                  <a:srgbClr val="1AB1AF"/>
                </a:solidFill>
                <a:latin typeface="Microsoft YaHei UI Light" panose="020B0502040204020203" pitchFamily="34" charset="-122"/>
                <a:ea typeface="Microsoft YaHei UI Light" panose="020B0502040204020203" pitchFamily="34" charset="-122"/>
              </a:rPr>
              <a:t>	</a:t>
            </a:r>
            <a:r>
              <a:rPr lang="en-US" sz="2800" b="1">
                <a:solidFill>
                  <a:schemeClr val="accent2"/>
                </a:solidFill>
                <a:latin typeface="Microsoft YaHei UI Light" panose="020B0502040204020203" pitchFamily="34" charset="-122"/>
                <a:ea typeface="Microsoft YaHei UI Light" panose="020B0502040204020203" pitchFamily="34" charset="-122"/>
              </a:rPr>
              <a:t>REZULTATAI</a:t>
            </a:r>
            <a:endParaRPr lang="lt-LT" sz="2800" b="1">
              <a:solidFill>
                <a:schemeClr val="accent2"/>
              </a:solidFill>
              <a:latin typeface="Microsoft YaHei UI Light" panose="020B0502040204020203" pitchFamily="34" charset="-122"/>
              <a:ea typeface="Microsoft YaHei UI Light" panose="020B0502040204020203" pitchFamily="34" charset="-122"/>
            </a:endParaRPr>
          </a:p>
        </p:txBody>
      </p:sp>
      <p:sp>
        <p:nvSpPr>
          <p:cNvPr id="7" name="Rectangle 6">
            <a:extLst>
              <a:ext uri="{FF2B5EF4-FFF2-40B4-BE49-F238E27FC236}">
                <a16:creationId xmlns:a16="http://schemas.microsoft.com/office/drawing/2014/main" id="{67B27CCA-B06D-DF69-859D-B4020F9EB66B}"/>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631126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pibendrinimas">
    <p:bg>
      <p:bgPr>
        <a:blipFill dpi="0" rotWithShape="1">
          <a:blip r:embed="rId2">
            <a:duotone>
              <a:schemeClr val="accent1">
                <a:shade val="45000"/>
                <a:satMod val="135000"/>
              </a:schemeClr>
              <a:prstClr val="white"/>
            </a:duotone>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AC5C6C-4387-49DE-8D3D-00389049CD7B}"/>
              </a:ext>
            </a:extLst>
          </p:cNvPr>
          <p:cNvSpPr txBox="1"/>
          <p:nvPr userDrawn="1"/>
        </p:nvSpPr>
        <p:spPr>
          <a:xfrm>
            <a:off x="-4" y="3866844"/>
            <a:ext cx="12192001" cy="1451429"/>
          </a:xfrm>
          <a:prstGeom prst="rect">
            <a:avLst/>
          </a:prstGeom>
          <a:solidFill>
            <a:srgbClr val="FFFFFF">
              <a:alpha val="89804"/>
            </a:srgb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800" b="1">
                <a:solidFill>
                  <a:srgbClr val="1AB1AF"/>
                </a:solidFill>
                <a:latin typeface="Microsoft YaHei UI Light" panose="020B0502040204020203" pitchFamily="34" charset="-122"/>
                <a:ea typeface="Microsoft YaHei UI Light" panose="020B0502040204020203" pitchFamily="34" charset="-122"/>
              </a:rPr>
              <a:t>	</a:t>
            </a:r>
            <a:r>
              <a:rPr lang="en-US" sz="2800" b="1">
                <a:solidFill>
                  <a:schemeClr val="accent2"/>
                </a:solidFill>
                <a:latin typeface="Microsoft YaHei UI Light" panose="020B0502040204020203" pitchFamily="34" charset="-122"/>
                <a:ea typeface="Microsoft YaHei UI Light" panose="020B0502040204020203" pitchFamily="34" charset="-122"/>
              </a:rPr>
              <a:t>APIBENDRINIMAS</a:t>
            </a:r>
            <a:endParaRPr lang="lt-LT" sz="2800" b="1">
              <a:solidFill>
                <a:schemeClr val="accent2"/>
              </a:solidFill>
              <a:latin typeface="Microsoft YaHei UI Light" panose="020B0502040204020203" pitchFamily="34" charset="-122"/>
              <a:ea typeface="Microsoft YaHei UI Light" panose="020B0502040204020203" pitchFamily="34" charset="-122"/>
            </a:endParaRPr>
          </a:p>
        </p:txBody>
      </p:sp>
      <p:sp>
        <p:nvSpPr>
          <p:cNvPr id="8" name="Rectangle 7">
            <a:extLst>
              <a:ext uri="{FF2B5EF4-FFF2-40B4-BE49-F238E27FC236}">
                <a16:creationId xmlns:a16="http://schemas.microsoft.com/office/drawing/2014/main" id="{57A57A90-CC86-5382-2077-CD3B4F6DECAE}"/>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9" name="Picture 8">
            <a:extLst>
              <a:ext uri="{FF2B5EF4-FFF2-40B4-BE49-F238E27FC236}">
                <a16:creationId xmlns:a16="http://schemas.microsoft.com/office/drawing/2014/main" id="{AC567DF7-58EA-F463-23E2-AD353279899D}"/>
              </a:ext>
            </a:extLst>
          </p:cNvPr>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124504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švados">
    <p:bg>
      <p:bgPr>
        <a:blipFill dpi="0" rotWithShape="1">
          <a:blip r:embed="rId2">
            <a:duotone>
              <a:schemeClr val="accent1">
                <a:shade val="45000"/>
                <a:satMod val="135000"/>
              </a:schemeClr>
              <a:prstClr val="white"/>
            </a:duotone>
            <a:lum/>
          </a:blip>
          <a:srcRect/>
          <a:stretch>
            <a:fillRect t="-5000" b="-11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73B1E0-EEF2-4B72-938C-72CB5E1306BE}"/>
              </a:ext>
            </a:extLst>
          </p:cNvPr>
          <p:cNvSpPr txBox="1"/>
          <p:nvPr userDrawn="1"/>
        </p:nvSpPr>
        <p:spPr>
          <a:xfrm>
            <a:off x="-4" y="3875309"/>
            <a:ext cx="12192001" cy="1451429"/>
          </a:xfrm>
          <a:prstGeom prst="rect">
            <a:avLst/>
          </a:prstGeom>
          <a:solidFill>
            <a:schemeClr val="bg1">
              <a:alpha val="95000"/>
            </a:scheme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800" b="1">
                <a:solidFill>
                  <a:schemeClr val="accent2"/>
                </a:solidFill>
                <a:latin typeface="Microsoft YaHei UI Light" panose="020B0502040204020203" pitchFamily="34" charset="-122"/>
                <a:ea typeface="Microsoft YaHei UI Light" panose="020B0502040204020203" pitchFamily="34" charset="-122"/>
              </a:rPr>
              <a:t>	IŠVADOS</a:t>
            </a:r>
          </a:p>
        </p:txBody>
      </p:sp>
      <p:sp>
        <p:nvSpPr>
          <p:cNvPr id="7" name="Rectangle 6">
            <a:extLst>
              <a:ext uri="{FF2B5EF4-FFF2-40B4-BE49-F238E27FC236}">
                <a16:creationId xmlns:a16="http://schemas.microsoft.com/office/drawing/2014/main" id="{005901CC-1A3E-FB7D-FDE4-7730D491B613}"/>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8" name="Picture 7">
            <a:extLst>
              <a:ext uri="{FF2B5EF4-FFF2-40B4-BE49-F238E27FC236}">
                <a16:creationId xmlns:a16="http://schemas.microsoft.com/office/drawing/2014/main" id="{9C0753D1-978B-DDFC-65D1-1E742D3B06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2400" y="6224400"/>
            <a:ext cx="1519399" cy="228531"/>
          </a:xfrm>
          <a:prstGeom prst="rect">
            <a:avLst/>
          </a:prstGeom>
        </p:spPr>
      </p:pic>
    </p:spTree>
    <p:extLst>
      <p:ext uri="{BB962C8B-B14F-4D97-AF65-F5344CB8AC3E}">
        <p14:creationId xmlns:p14="http://schemas.microsoft.com/office/powerpoint/2010/main" val="1393005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ekstas (metodika)">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7" name="Rectangle 6">
            <a:extLst>
              <a:ext uri="{FF2B5EF4-FFF2-40B4-BE49-F238E27FC236}">
                <a16:creationId xmlns:a16="http://schemas.microsoft.com/office/drawing/2014/main" id="{F08BD137-416E-ABFA-A3A3-3CE6CB1B0571}"/>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Title 1">
            <a:extLst>
              <a:ext uri="{FF2B5EF4-FFF2-40B4-BE49-F238E27FC236}">
                <a16:creationId xmlns:a16="http://schemas.microsoft.com/office/drawing/2014/main" id="{3F2442D3-CFF9-F64B-F06C-750B18BEFDF9}"/>
              </a:ext>
            </a:extLst>
          </p:cNvPr>
          <p:cNvSpPr>
            <a:spLocks noGrp="1"/>
          </p:cNvSpPr>
          <p:nvPr>
            <p:ph type="title" hasCustomPrompt="1"/>
          </p:nvPr>
        </p:nvSpPr>
        <p:spPr>
          <a:xfrm>
            <a:off x="1221178" y="385558"/>
            <a:ext cx="9730107" cy="823186"/>
          </a:xfrm>
        </p:spPr>
        <p:txBody>
          <a:bodyPr>
            <a:normAutofit/>
          </a:bodyPr>
          <a:lstStyle>
            <a:lvl1pPr>
              <a:defRPr>
                <a:solidFill>
                  <a:schemeClr val="accent2">
                    <a:lumMod val="75000"/>
                  </a:schemeClr>
                </a:solidFill>
              </a:defRPr>
            </a:lvl1pPr>
          </a:lstStyle>
          <a:p>
            <a:pPr algn="ctr"/>
            <a:r>
              <a:rPr lang="lt-LT" sz="3600">
                <a:solidFill>
                  <a:schemeClr val="accent2">
                    <a:lumMod val="75000"/>
                  </a:schemeClr>
                </a:solidFill>
              </a:rPr>
              <a:t>TEKSTAS</a:t>
            </a:r>
          </a:p>
        </p:txBody>
      </p:sp>
    </p:spTree>
    <p:extLst>
      <p:ext uri="{BB962C8B-B14F-4D97-AF65-F5344CB8AC3E}">
        <p14:creationId xmlns:p14="http://schemas.microsoft.com/office/powerpoint/2010/main" val="2804659467"/>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afik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5462" y="1521965"/>
            <a:ext cx="9736580" cy="276999"/>
          </a:xfrm>
        </p:spPr>
        <p:txBody>
          <a:bodyPr wrap="square" anchor="ctr">
            <a:spAutoFit/>
          </a:bodyPr>
          <a:lstStyle>
            <a:lvl1pPr marL="0" indent="0" algn="l">
              <a:lnSpc>
                <a:spcPct val="100000"/>
              </a:lnSpc>
              <a:spcBef>
                <a:spcPts val="0"/>
              </a:spcBef>
              <a:buClr>
                <a:schemeClr val="accent2"/>
              </a:buClr>
              <a:buNone/>
              <a:defRPr sz="1200" i="1"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a:t>Tekstas &lt;kausimas&gt;</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714761"/>
            <a:ext cx="10408702" cy="452432"/>
          </a:xfrm>
        </p:spPr>
        <p:txBody>
          <a:bodyPr wrap="square">
            <a:spAutoFit/>
          </a:bodyPr>
          <a:lstStyle>
            <a:lvl1pPr>
              <a:defRPr sz="2600">
                <a:solidFill>
                  <a:schemeClr val="accent2">
                    <a:lumMod val="75000"/>
                  </a:schemeClr>
                </a:solidFill>
                <a:latin typeface="Microsoft YaHei UI Light" panose="020B0502040204020203" pitchFamily="34" charset="-122"/>
                <a:ea typeface="Microsoft YaHei UI Light" panose="020B0502040204020203" pitchFamily="34" charset="-122"/>
              </a:defRPr>
            </a:lvl1pPr>
          </a:lstStyle>
          <a:p>
            <a:r>
              <a:rPr lang="lt-LT" noProof="0"/>
              <a:t>TEKSTAS</a:t>
            </a:r>
          </a:p>
        </p:txBody>
      </p:sp>
      <p:sp>
        <p:nvSpPr>
          <p:cNvPr id="18" name="Content Placeholder 2"/>
          <p:cNvSpPr>
            <a:spLocks noGrp="1"/>
          </p:cNvSpPr>
          <p:nvPr>
            <p:ph sz="half" idx="10" hasCustomPrompt="1"/>
          </p:nvPr>
        </p:nvSpPr>
        <p:spPr>
          <a:xfrm>
            <a:off x="8709862" y="1828800"/>
            <a:ext cx="2819709" cy="600164"/>
          </a:xfrm>
        </p:spPr>
        <p:txBody>
          <a:bodyPr>
            <a:spAutoFit/>
          </a:bodyPr>
          <a:lstStyle>
            <a:lvl1pPr marL="0" indent="0" algn="just">
              <a:lnSpc>
                <a:spcPct val="100000"/>
              </a:lnSpc>
              <a:spcBef>
                <a:spcPts val="0"/>
              </a:spcBef>
              <a:buClr>
                <a:schemeClr val="accent2"/>
              </a:buClr>
              <a:buNone/>
              <a:defRPr sz="11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a:t>Tekstas</a:t>
            </a:r>
          </a:p>
          <a:p>
            <a:pPr lvl="0"/>
            <a:endParaRPr lang="lt-LT" noProof="0"/>
          </a:p>
          <a:p>
            <a:pPr lvl="0"/>
            <a:r>
              <a:rPr lang="lt-LT" noProof="0"/>
              <a:t>Tekstas</a:t>
            </a:r>
          </a:p>
        </p:txBody>
      </p:sp>
      <p:sp>
        <p:nvSpPr>
          <p:cNvPr id="7" name="Content Placeholder 2"/>
          <p:cNvSpPr>
            <a:spLocks noGrp="1"/>
          </p:cNvSpPr>
          <p:nvPr>
            <p:ph sz="half" idx="11" hasCustomPrompt="1"/>
          </p:nvPr>
        </p:nvSpPr>
        <p:spPr>
          <a:xfrm>
            <a:off x="1238008" y="1829608"/>
            <a:ext cx="1214736" cy="246221"/>
          </a:xfrm>
        </p:spPr>
        <p:txBody>
          <a:bodyPr wrap="square" anchor="ctr">
            <a:spAutoFit/>
          </a:bodyPr>
          <a:lstStyle>
            <a:lvl1pPr marL="0" indent="0" algn="l">
              <a:lnSpc>
                <a:spcPct val="100000"/>
              </a:lnSpc>
              <a:spcBef>
                <a:spcPts val="0"/>
              </a:spcBef>
              <a:buClr>
                <a:schemeClr val="accent2"/>
              </a:buClr>
              <a:buNone/>
              <a:defRPr sz="1000" b="1" i="0"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a:t>Imties dydis</a:t>
            </a:r>
          </a:p>
        </p:txBody>
      </p:sp>
      <p:sp>
        <p:nvSpPr>
          <p:cNvPr id="10" name="Rectangle 9">
            <a:extLst>
              <a:ext uri="{FF2B5EF4-FFF2-40B4-BE49-F238E27FC236}">
                <a16:creationId xmlns:a16="http://schemas.microsoft.com/office/drawing/2014/main" id="{8E62BD68-E708-5627-7B38-1C615E0A1850}"/>
              </a:ext>
            </a:extLst>
          </p:cNvPr>
          <p:cNvSpPr/>
          <p:nvPr userDrawn="1"/>
        </p:nvSpPr>
        <p:spPr>
          <a:xfrm flipV="1">
            <a:off x="-1" y="6820824"/>
            <a:ext cx="12192001" cy="45719"/>
          </a:xfrm>
          <a:prstGeom prst="rect">
            <a:avLst/>
          </a:prstGeom>
          <a:gradFill>
            <a:gsLst>
              <a:gs pos="40000">
                <a:srgbClr val="1AB1AF"/>
              </a:gs>
              <a:gs pos="59000">
                <a:srgbClr val="C9F7F7"/>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4092685090"/>
      </p:ext>
    </p:extLst>
  </p:cSld>
  <p:clrMapOvr>
    <a:overrideClrMapping bg1="lt1" tx1="dk1" bg2="lt2" tx2="dk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9501D-10B5-4C35-9186-57D7E6D2288B}" type="slidenum">
              <a:rPr lang="lt-LT" smtClean="0"/>
              <a:t>‹#›</a:t>
            </a:fld>
            <a:endParaRPr lang="lt-LT"/>
          </a:p>
        </p:txBody>
      </p:sp>
      <p:sp>
        <p:nvSpPr>
          <p:cNvPr id="7" name="Date Placeholder 6"/>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601845-0A76-4BF0-AA31-09C1368F3FF7}" type="datetimeFigureOut">
              <a:rPr lang="lt-LT" smtClean="0"/>
              <a:t>2025-12-04</a:t>
            </a:fld>
            <a:endParaRPr lang="lt-LT"/>
          </a:p>
        </p:txBody>
      </p:sp>
    </p:spTree>
    <p:extLst>
      <p:ext uri="{BB962C8B-B14F-4D97-AF65-F5344CB8AC3E}">
        <p14:creationId xmlns:p14="http://schemas.microsoft.com/office/powerpoint/2010/main" val="4046798331"/>
      </p:ext>
    </p:extLst>
  </p:cSld>
  <p:clrMap bg1="lt1" tx1="dk1" bg2="lt2" tx2="dk2" accent1="accent1" accent2="accent2" accent3="accent3" accent4="accent4" accent5="accent5" accent6="accent6" hlink="hlink" folHlink="folHlink"/>
  <p:sldLayoutIdLst>
    <p:sldLayoutId id="2147483734" r:id="rId1"/>
    <p:sldLayoutId id="2147483696" r:id="rId2"/>
    <p:sldLayoutId id="2147483735" r:id="rId3"/>
    <p:sldLayoutId id="2147483738" r:id="rId4"/>
    <p:sldLayoutId id="2147483697" r:id="rId5"/>
    <p:sldLayoutId id="2147483698" r:id="rId6"/>
    <p:sldLayoutId id="2147483699" r:id="rId7"/>
    <p:sldLayoutId id="2147483736" r:id="rId8"/>
    <p:sldLayoutId id="2147483701" r:id="rId9"/>
    <p:sldLayoutId id="2147483652" r:id="rId10"/>
    <p:sldLayoutId id="2147483700" r:id="rId11"/>
    <p:sldLayoutId id="2147483739" r:id="rId12"/>
    <p:sldLayoutId id="2147483740" r:id="rId13"/>
    <p:sldLayoutId id="2147483741" r:id="rId14"/>
    <p:sldLayoutId id="2147483737"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notesSlide" Target="../notesSlides/notesSlide1.xml"/><Relationship Id="rId16" Type="http://schemas.openxmlformats.org/officeDocument/2006/relationships/image" Target="../media/image27.svg"/><Relationship Id="rId1" Type="http://schemas.openxmlformats.org/officeDocument/2006/relationships/slideLayout" Target="../slideLayouts/slideLayout3.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3CB0F-1168-BEF2-898D-FA2A43CFA67C}"/>
              </a:ext>
            </a:extLst>
          </p:cNvPr>
          <p:cNvSpPr>
            <a:spLocks noGrp="1"/>
          </p:cNvSpPr>
          <p:nvPr>
            <p:ph type="title"/>
          </p:nvPr>
        </p:nvSpPr>
        <p:spPr>
          <a:xfrm>
            <a:off x="2124856" y="2738933"/>
            <a:ext cx="5297919" cy="1569660"/>
          </a:xfrm>
        </p:spPr>
        <p:txBody>
          <a:bodyPr/>
          <a:lstStyle/>
          <a:p>
            <a:r>
              <a:rPr lang="lt-LT" dirty="0"/>
              <a:t>ŠALIES GYVENTOJŲ NUOMONĖS TYRIMAS DĖL SAVANORYSTĖS</a:t>
            </a:r>
            <a:endParaRPr lang="lt-LT" noProof="0" dirty="0"/>
          </a:p>
        </p:txBody>
      </p:sp>
      <p:sp>
        <p:nvSpPr>
          <p:cNvPr id="3" name="TextBox 2">
            <a:extLst>
              <a:ext uri="{FF2B5EF4-FFF2-40B4-BE49-F238E27FC236}">
                <a16:creationId xmlns:a16="http://schemas.microsoft.com/office/drawing/2014/main" id="{0F3D3523-2233-DC20-3864-C9FDCC496141}"/>
              </a:ext>
            </a:extLst>
          </p:cNvPr>
          <p:cNvSpPr txBox="1"/>
          <p:nvPr/>
        </p:nvSpPr>
        <p:spPr>
          <a:xfrm>
            <a:off x="5082604" y="6157185"/>
            <a:ext cx="2026792" cy="307777"/>
          </a:xfrm>
          <a:prstGeom prst="rect">
            <a:avLst/>
          </a:prstGeom>
          <a:noFill/>
        </p:spPr>
        <p:txBody>
          <a:bodyPr wrap="square" rtlCol="0">
            <a:spAutoFit/>
          </a:bodyPr>
          <a:lstStyle/>
          <a:p>
            <a:r>
              <a:rPr lang="lt-LT" sz="1400" b="1" noProof="0">
                <a:solidFill>
                  <a:prstClr val="black">
                    <a:lumMod val="50000"/>
                    <a:lumOff val="50000"/>
                  </a:prstClr>
                </a:solidFill>
                <a:ea typeface="Microsoft YaHei UI Light" panose="020B0502040204020203" pitchFamily="34" charset="-122"/>
                <a:cs typeface="Open Sans" panose="020B0606030504020204" pitchFamily="34" charset="0"/>
              </a:rPr>
              <a:t> 2025 </a:t>
            </a:r>
            <a:r>
              <a:rPr lang="lt-LT" sz="1400" b="1" noProof="0" dirty="0">
                <a:solidFill>
                  <a:prstClr val="black">
                    <a:lumMod val="50000"/>
                    <a:lumOff val="50000"/>
                  </a:prstClr>
                </a:solidFill>
                <a:ea typeface="Microsoft YaHei UI Light" panose="020B0502040204020203" pitchFamily="34" charset="-122"/>
                <a:cs typeface="Open Sans" panose="020B0606030504020204" pitchFamily="34" charset="0"/>
              </a:rPr>
              <a:t>m. liepa</a:t>
            </a:r>
          </a:p>
        </p:txBody>
      </p:sp>
      <p:pic>
        <p:nvPicPr>
          <p:cNvPr id="7" name="Picture 6">
            <a:extLst>
              <a:ext uri="{FF2B5EF4-FFF2-40B4-BE49-F238E27FC236}">
                <a16:creationId xmlns:a16="http://schemas.microsoft.com/office/drawing/2014/main" id="{CC258EAF-0EFC-0A94-A035-5E05607BE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7732" y="3809319"/>
            <a:ext cx="2275641" cy="582141"/>
          </a:xfrm>
          <a:prstGeom prst="rect">
            <a:avLst/>
          </a:prstGeom>
        </p:spPr>
      </p:pic>
    </p:spTree>
    <p:extLst>
      <p:ext uri="{BB962C8B-B14F-4D97-AF65-F5344CB8AC3E}">
        <p14:creationId xmlns:p14="http://schemas.microsoft.com/office/powerpoint/2010/main" val="3745634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66BC9A-A2C3-9519-AA44-65ACE8A829B4}"/>
              </a:ext>
            </a:extLst>
          </p:cNvPr>
          <p:cNvSpPr>
            <a:spLocks noGrp="1"/>
          </p:cNvSpPr>
          <p:nvPr>
            <p:ph sz="half" idx="1"/>
          </p:nvPr>
        </p:nvSpPr>
        <p:spPr/>
        <p:txBody>
          <a:bodyPr/>
          <a:lstStyle/>
          <a:p>
            <a:r>
              <a:rPr lang="lt-LT" dirty="0"/>
              <a:t>Kodėl Jūs nedalyvaujate savanoriškoje veikloje? </a:t>
            </a:r>
          </a:p>
        </p:txBody>
      </p:sp>
      <p:sp>
        <p:nvSpPr>
          <p:cNvPr id="3" name="Title 2">
            <a:extLst>
              <a:ext uri="{FF2B5EF4-FFF2-40B4-BE49-F238E27FC236}">
                <a16:creationId xmlns:a16="http://schemas.microsoft.com/office/drawing/2014/main" id="{ECE62EB3-8081-F5E0-B3D7-E82C0D8B2EBE}"/>
              </a:ext>
            </a:extLst>
          </p:cNvPr>
          <p:cNvSpPr>
            <a:spLocks noGrp="1"/>
          </p:cNvSpPr>
          <p:nvPr>
            <p:ph type="title"/>
          </p:nvPr>
        </p:nvSpPr>
        <p:spPr>
          <a:xfrm>
            <a:off x="1221178" y="714761"/>
            <a:ext cx="10408702" cy="452432"/>
          </a:xfrm>
        </p:spPr>
        <p:txBody>
          <a:bodyPr/>
          <a:lstStyle/>
          <a:p>
            <a:r>
              <a:rPr lang="lt-LT" dirty="0"/>
              <a:t>NEDALYVAVIMO SAVANORIŠKOJE VEIKLOJE PRIEŽASTYS (PROC.)</a:t>
            </a:r>
          </a:p>
        </p:txBody>
      </p:sp>
      <p:sp>
        <p:nvSpPr>
          <p:cNvPr id="4" name="Content Placeholder 3">
            <a:extLst>
              <a:ext uri="{FF2B5EF4-FFF2-40B4-BE49-F238E27FC236}">
                <a16:creationId xmlns:a16="http://schemas.microsoft.com/office/drawing/2014/main" id="{F3D769C9-EB9C-FF4E-49CB-E0F5A02510CA}"/>
              </a:ext>
            </a:extLst>
          </p:cNvPr>
          <p:cNvSpPr>
            <a:spLocks noGrp="1"/>
          </p:cNvSpPr>
          <p:nvPr>
            <p:ph sz="half" idx="10"/>
          </p:nvPr>
        </p:nvSpPr>
        <p:spPr>
          <a:xfrm>
            <a:off x="8709862" y="1828800"/>
            <a:ext cx="2819709" cy="3477875"/>
          </a:xfrm>
        </p:spPr>
        <p:txBody>
          <a:bodyPr/>
          <a:lstStyle/>
          <a:p>
            <a:r>
              <a:rPr lang="lt-LT" dirty="0"/>
              <a:t>Neturintys laiko savanorystei dažniau nurodo aukštesnio išsimokslinimo apklaustieji. </a:t>
            </a:r>
          </a:p>
          <a:p>
            <a:endParaRPr lang="lt-LT" dirty="0"/>
          </a:p>
          <a:p>
            <a:r>
              <a:rPr lang="lt-LT" dirty="0"/>
              <a:t>Nedalyvaujantys dėl sveikatos problemų – 56 metų ir vyresni respondentai. </a:t>
            </a:r>
          </a:p>
          <a:p>
            <a:endParaRPr lang="lt-LT" dirty="0"/>
          </a:p>
          <a:p>
            <a:r>
              <a:rPr lang="lt-LT" dirty="0"/>
              <a:t>Nerimaujančios dėl įsipareigojimo / atsakomybės – moterys, aukštesnio išsimokslinimo apklaustieji. </a:t>
            </a:r>
          </a:p>
          <a:p>
            <a:endParaRPr lang="lt-LT" dirty="0"/>
          </a:p>
          <a:p>
            <a:r>
              <a:rPr lang="lt-LT" dirty="0"/>
              <a:t>Dėl nežinojimo, kur galima prisidėti – aukštesnio išsimokslinimo apklaustieji. </a:t>
            </a:r>
          </a:p>
          <a:p>
            <a:endParaRPr lang="lt-LT" dirty="0"/>
          </a:p>
          <a:p>
            <a:r>
              <a:rPr lang="lt-LT" dirty="0"/>
              <a:t>Nes nedrąsu bendrauti su naujais, nepažįstamais žmonėmis – aukščiausio išsimokslinimo respondentai. </a:t>
            </a:r>
          </a:p>
          <a:p>
            <a:endParaRPr lang="lt-LT" dirty="0"/>
          </a:p>
          <a:p>
            <a:r>
              <a:rPr lang="lt-LT" dirty="0"/>
              <a:t>Kad savanorystė apskritai jiems nepatraukli – vyrai. </a:t>
            </a:r>
          </a:p>
        </p:txBody>
      </p:sp>
      <p:sp>
        <p:nvSpPr>
          <p:cNvPr id="6" name="Content Placeholder 4">
            <a:extLst>
              <a:ext uri="{FF2B5EF4-FFF2-40B4-BE49-F238E27FC236}">
                <a16:creationId xmlns:a16="http://schemas.microsoft.com/office/drawing/2014/main" id="{C5D609D5-3920-241C-B7E0-F59E7E540B8F}"/>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graphicFrame>
        <p:nvGraphicFramePr>
          <p:cNvPr id="7" name="Content Placeholder 6">
            <a:extLst>
              <a:ext uri="{FF2B5EF4-FFF2-40B4-BE49-F238E27FC236}">
                <a16:creationId xmlns:a16="http://schemas.microsoft.com/office/drawing/2014/main" id="{DA3D72D4-A66D-7F71-E75A-E8E5EC9F8720}"/>
              </a:ext>
            </a:extLst>
          </p:cNvPr>
          <p:cNvGraphicFramePr>
            <a:graphicFrameLocks/>
          </p:cNvGraphicFramePr>
          <p:nvPr>
            <p:extLst>
              <p:ext uri="{D42A27DB-BD31-4B8C-83A1-F6EECF244321}">
                <p14:modId xmlns:p14="http://schemas.microsoft.com/office/powerpoint/2010/main" val="3369049746"/>
              </p:ext>
            </p:extLst>
          </p:nvPr>
        </p:nvGraphicFramePr>
        <p:xfrm>
          <a:off x="398835" y="2183310"/>
          <a:ext cx="8505582" cy="43334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3D6B8DE-50EB-7594-A338-009068E1DABF}"/>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Tree>
    <p:extLst>
      <p:ext uri="{BB962C8B-B14F-4D97-AF65-F5344CB8AC3E}">
        <p14:creationId xmlns:p14="http://schemas.microsoft.com/office/powerpoint/2010/main" val="1997786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0A74-9AEE-D02A-CCEF-B03903D71B66}"/>
              </a:ext>
            </a:extLst>
          </p:cNvPr>
          <p:cNvSpPr>
            <a:spLocks noGrp="1"/>
          </p:cNvSpPr>
          <p:nvPr>
            <p:ph sz="half" idx="1"/>
          </p:nvPr>
        </p:nvSpPr>
        <p:spPr/>
        <p:txBody>
          <a:bodyPr/>
          <a:lstStyle/>
          <a:p>
            <a:r>
              <a:rPr lang="lt-LT" dirty="0"/>
              <a:t>Kas galėtų Jus paskatinti savanoriauti? </a:t>
            </a:r>
          </a:p>
        </p:txBody>
      </p:sp>
      <p:sp>
        <p:nvSpPr>
          <p:cNvPr id="3" name="Title 2">
            <a:extLst>
              <a:ext uri="{FF2B5EF4-FFF2-40B4-BE49-F238E27FC236}">
                <a16:creationId xmlns:a16="http://schemas.microsoft.com/office/drawing/2014/main" id="{D0CFEEE0-615C-220F-1DDD-55F3461EF94F}"/>
              </a:ext>
            </a:extLst>
          </p:cNvPr>
          <p:cNvSpPr>
            <a:spLocks noGrp="1"/>
          </p:cNvSpPr>
          <p:nvPr>
            <p:ph type="title"/>
          </p:nvPr>
        </p:nvSpPr>
        <p:spPr/>
        <p:txBody>
          <a:bodyPr/>
          <a:lstStyle/>
          <a:p>
            <a:r>
              <a:rPr lang="lt-LT" dirty="0"/>
              <a:t>VEIKSNIAI, KURIE PASKATINTŲ SAVANORIAUTI (PROC.)</a:t>
            </a:r>
          </a:p>
        </p:txBody>
      </p:sp>
      <p:sp>
        <p:nvSpPr>
          <p:cNvPr id="4" name="Content Placeholder 3">
            <a:extLst>
              <a:ext uri="{FF2B5EF4-FFF2-40B4-BE49-F238E27FC236}">
                <a16:creationId xmlns:a16="http://schemas.microsoft.com/office/drawing/2014/main" id="{1C665901-F7D7-9F4D-44BF-2D13581E0D4D}"/>
              </a:ext>
            </a:extLst>
          </p:cNvPr>
          <p:cNvSpPr>
            <a:spLocks noGrp="1"/>
          </p:cNvSpPr>
          <p:nvPr>
            <p:ph sz="half" idx="10"/>
          </p:nvPr>
        </p:nvSpPr>
        <p:spPr>
          <a:xfrm>
            <a:off x="8709862" y="1828800"/>
            <a:ext cx="2819709" cy="1446550"/>
          </a:xfrm>
        </p:spPr>
        <p:txBody>
          <a:bodyPr/>
          <a:lstStyle/>
          <a:p>
            <a:r>
              <a:rPr lang="lt-LT" dirty="0"/>
              <a:t>Aiškiai, vienoje vietoje pateikta informacija apie savanorystę dažniau paskatintų 18-35 metų respondentus, didžiųjų miestų gyventojus. </a:t>
            </a:r>
          </a:p>
          <a:p>
            <a:endParaRPr lang="lt-LT" dirty="0"/>
          </a:p>
          <a:p>
            <a:r>
              <a:rPr lang="lt-LT" dirty="0"/>
              <a:t>Galimybė kurti draugystes, būti bendruomenės dalimi – aukščiausio išsimokslinimo apklaustuosius.</a:t>
            </a:r>
          </a:p>
        </p:txBody>
      </p:sp>
      <p:sp>
        <p:nvSpPr>
          <p:cNvPr id="7" name="TextBox 6">
            <a:extLst>
              <a:ext uri="{FF2B5EF4-FFF2-40B4-BE49-F238E27FC236}">
                <a16:creationId xmlns:a16="http://schemas.microsoft.com/office/drawing/2014/main" id="{84D00A5D-71EA-0DC5-0A65-82C797A3BB02}"/>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graphicFrame>
        <p:nvGraphicFramePr>
          <p:cNvPr id="8" name="Content Placeholder 6">
            <a:extLst>
              <a:ext uri="{FF2B5EF4-FFF2-40B4-BE49-F238E27FC236}">
                <a16:creationId xmlns:a16="http://schemas.microsoft.com/office/drawing/2014/main" id="{01004530-D294-A2C1-2CC8-A1F003AC8E9A}"/>
              </a:ext>
            </a:extLst>
          </p:cNvPr>
          <p:cNvGraphicFramePr>
            <a:graphicFrameLocks/>
          </p:cNvGraphicFramePr>
          <p:nvPr>
            <p:extLst>
              <p:ext uri="{D42A27DB-BD31-4B8C-83A1-F6EECF244321}">
                <p14:modId xmlns:p14="http://schemas.microsoft.com/office/powerpoint/2010/main" val="782058556"/>
              </p:ext>
            </p:extLst>
          </p:nvPr>
        </p:nvGraphicFramePr>
        <p:xfrm>
          <a:off x="662429" y="2153736"/>
          <a:ext cx="8644580" cy="4253465"/>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4">
            <a:extLst>
              <a:ext uri="{FF2B5EF4-FFF2-40B4-BE49-F238E27FC236}">
                <a16:creationId xmlns:a16="http://schemas.microsoft.com/office/drawing/2014/main" id="{E2DD41F1-AAE8-AD16-51F5-1A0BB1990A01}"/>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spTree>
    <p:extLst>
      <p:ext uri="{BB962C8B-B14F-4D97-AF65-F5344CB8AC3E}">
        <p14:creationId xmlns:p14="http://schemas.microsoft.com/office/powerpoint/2010/main" val="1386554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9FE27A-A7C3-A7F1-4CE6-4FC353D0065A}"/>
              </a:ext>
            </a:extLst>
          </p:cNvPr>
          <p:cNvSpPr>
            <a:spLocks noGrp="1"/>
          </p:cNvSpPr>
          <p:nvPr>
            <p:ph sz="half" idx="1"/>
          </p:nvPr>
        </p:nvSpPr>
        <p:spPr/>
        <p:txBody>
          <a:bodyPr/>
          <a:lstStyle/>
          <a:p>
            <a:r>
              <a:rPr lang="lt-LT" dirty="0"/>
              <a:t>Jei Jūs nuspręstumėte savanoriauti, kur ieškotumėte informacijos apie savanorystės galimybes?</a:t>
            </a:r>
          </a:p>
        </p:txBody>
      </p:sp>
      <p:sp>
        <p:nvSpPr>
          <p:cNvPr id="3" name="Title 2">
            <a:extLst>
              <a:ext uri="{FF2B5EF4-FFF2-40B4-BE49-F238E27FC236}">
                <a16:creationId xmlns:a16="http://schemas.microsoft.com/office/drawing/2014/main" id="{440E6C5C-167E-F899-4165-85A672FFDEE3}"/>
              </a:ext>
            </a:extLst>
          </p:cNvPr>
          <p:cNvSpPr>
            <a:spLocks noGrp="1"/>
          </p:cNvSpPr>
          <p:nvPr>
            <p:ph type="title"/>
          </p:nvPr>
        </p:nvSpPr>
        <p:spPr/>
        <p:txBody>
          <a:bodyPr/>
          <a:lstStyle/>
          <a:p>
            <a:r>
              <a:rPr lang="lt-LT" dirty="0"/>
              <a:t>INFORMACIJOS PAIEŠKOS ŠALTINIAI APIE SAVANORYSTĘ (PROC.)</a:t>
            </a:r>
          </a:p>
        </p:txBody>
      </p:sp>
      <p:sp>
        <p:nvSpPr>
          <p:cNvPr id="4" name="Content Placeholder 3">
            <a:extLst>
              <a:ext uri="{FF2B5EF4-FFF2-40B4-BE49-F238E27FC236}">
                <a16:creationId xmlns:a16="http://schemas.microsoft.com/office/drawing/2014/main" id="{E942ABE3-3816-A4A5-4ADA-0DE0D2C4D6F2}"/>
              </a:ext>
            </a:extLst>
          </p:cNvPr>
          <p:cNvSpPr>
            <a:spLocks noGrp="1"/>
          </p:cNvSpPr>
          <p:nvPr>
            <p:ph sz="half" idx="10"/>
          </p:nvPr>
        </p:nvSpPr>
        <p:spPr>
          <a:xfrm>
            <a:off x="8709862" y="1828800"/>
            <a:ext cx="2819709" cy="2631490"/>
          </a:xfrm>
        </p:spPr>
        <p:txBody>
          <a:bodyPr/>
          <a:lstStyle/>
          <a:p>
            <a:r>
              <a:rPr lang="lt-LT" dirty="0"/>
              <a:t>Informacijos internete dažniau ieškotų aukščiausio išsimokslinimo apklaustieji, didmiesčių gyventojai. </a:t>
            </a:r>
          </a:p>
          <a:p>
            <a:endParaRPr lang="lt-LT" dirty="0"/>
          </a:p>
          <a:p>
            <a:r>
              <a:rPr lang="lt-LT" dirty="0"/>
              <a:t>Socialiniuose tinkluose – aukštesnio išsimokslinimo respondentai. </a:t>
            </a:r>
          </a:p>
          <a:p>
            <a:endParaRPr lang="lt-LT" dirty="0"/>
          </a:p>
          <a:p>
            <a:r>
              <a:rPr lang="lt-LT" dirty="0"/>
              <a:t>Bandytų susisiekti su konkrečia organizacija / ieškotų jų puslapyje  – moterys. </a:t>
            </a:r>
          </a:p>
          <a:p>
            <a:endParaRPr lang="lt-LT" dirty="0"/>
          </a:p>
          <a:p>
            <a:r>
              <a:rPr lang="lt-LT" dirty="0"/>
              <a:t>Ieškotų galimybių portaluose / organizacijose, kurie skelbia savanorystės kvietimus – aukštesnio išsimokslinimo respondentai. </a:t>
            </a:r>
          </a:p>
        </p:txBody>
      </p:sp>
      <p:graphicFrame>
        <p:nvGraphicFramePr>
          <p:cNvPr id="7" name="Content Placeholder 6">
            <a:extLst>
              <a:ext uri="{FF2B5EF4-FFF2-40B4-BE49-F238E27FC236}">
                <a16:creationId xmlns:a16="http://schemas.microsoft.com/office/drawing/2014/main" id="{15EB1C93-ECAB-E75D-F86A-9FFF2D1ED138}"/>
              </a:ext>
            </a:extLst>
          </p:cNvPr>
          <p:cNvGraphicFramePr>
            <a:graphicFrameLocks/>
          </p:cNvGraphicFramePr>
          <p:nvPr>
            <p:extLst>
              <p:ext uri="{D42A27DB-BD31-4B8C-83A1-F6EECF244321}">
                <p14:modId xmlns:p14="http://schemas.microsoft.com/office/powerpoint/2010/main" val="1792078013"/>
              </p:ext>
            </p:extLst>
          </p:nvPr>
        </p:nvGraphicFramePr>
        <p:xfrm>
          <a:off x="992220" y="2269948"/>
          <a:ext cx="7717642" cy="394375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62E6380-D469-863C-707D-A87BA22F3C78}"/>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
        <p:nvSpPr>
          <p:cNvPr id="10" name="Content Placeholder 4">
            <a:extLst>
              <a:ext uri="{FF2B5EF4-FFF2-40B4-BE49-F238E27FC236}">
                <a16:creationId xmlns:a16="http://schemas.microsoft.com/office/drawing/2014/main" id="{E93B4B84-CC62-FEF5-AB2D-DA04C3247672}"/>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spTree>
    <p:extLst>
      <p:ext uri="{BB962C8B-B14F-4D97-AF65-F5344CB8AC3E}">
        <p14:creationId xmlns:p14="http://schemas.microsoft.com/office/powerpoint/2010/main" val="232203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C94BF3-7878-517E-689C-E32A4D293134}"/>
              </a:ext>
            </a:extLst>
          </p:cNvPr>
          <p:cNvSpPr>
            <a:spLocks noGrp="1"/>
          </p:cNvSpPr>
          <p:nvPr>
            <p:ph sz="half" idx="1"/>
          </p:nvPr>
        </p:nvSpPr>
        <p:spPr/>
        <p:txBody>
          <a:bodyPr/>
          <a:lstStyle/>
          <a:p>
            <a:r>
              <a:rPr lang="lt-LT" dirty="0"/>
              <a:t>Įvertinkite šiuos teiginius apie savanorystę:</a:t>
            </a:r>
          </a:p>
        </p:txBody>
      </p:sp>
      <p:sp>
        <p:nvSpPr>
          <p:cNvPr id="3" name="Title 2">
            <a:extLst>
              <a:ext uri="{FF2B5EF4-FFF2-40B4-BE49-F238E27FC236}">
                <a16:creationId xmlns:a16="http://schemas.microsoft.com/office/drawing/2014/main" id="{3A3AA734-1C67-4AE1-5CBE-5D9E15D69357}"/>
              </a:ext>
            </a:extLst>
          </p:cNvPr>
          <p:cNvSpPr>
            <a:spLocks noGrp="1"/>
          </p:cNvSpPr>
          <p:nvPr>
            <p:ph type="title"/>
          </p:nvPr>
        </p:nvSpPr>
        <p:spPr/>
        <p:txBody>
          <a:bodyPr/>
          <a:lstStyle/>
          <a:p>
            <a:r>
              <a:rPr lang="en-US" dirty="0"/>
              <a:t>PRITARIMAS TEIGINIAMS APIE SAVANORYST</a:t>
            </a:r>
            <a:r>
              <a:rPr lang="lt-LT" dirty="0"/>
              <a:t>Ę (PROC.)</a:t>
            </a:r>
          </a:p>
        </p:txBody>
      </p:sp>
      <p:graphicFrame>
        <p:nvGraphicFramePr>
          <p:cNvPr id="7" name="Content Placeholder 9">
            <a:extLst>
              <a:ext uri="{FF2B5EF4-FFF2-40B4-BE49-F238E27FC236}">
                <a16:creationId xmlns:a16="http://schemas.microsoft.com/office/drawing/2014/main" id="{69167CE5-6AD5-C2E5-4957-266D1EFE89F4}"/>
              </a:ext>
            </a:extLst>
          </p:cNvPr>
          <p:cNvGraphicFramePr>
            <a:graphicFrameLocks/>
          </p:cNvGraphicFramePr>
          <p:nvPr>
            <p:extLst>
              <p:ext uri="{D42A27DB-BD31-4B8C-83A1-F6EECF244321}">
                <p14:modId xmlns:p14="http://schemas.microsoft.com/office/powerpoint/2010/main" val="2847541107"/>
              </p:ext>
            </p:extLst>
          </p:nvPr>
        </p:nvGraphicFramePr>
        <p:xfrm>
          <a:off x="-468288" y="1992695"/>
          <a:ext cx="8638162" cy="4623812"/>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8207E9F3-E711-023E-4270-3582FCE6EB28}"/>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graphicFrame>
        <p:nvGraphicFramePr>
          <p:cNvPr id="10" name="Content Placeholder 10">
            <a:extLst>
              <a:ext uri="{FF2B5EF4-FFF2-40B4-BE49-F238E27FC236}">
                <a16:creationId xmlns:a16="http://schemas.microsoft.com/office/drawing/2014/main" id="{8FC84B14-2E7D-7B28-5D73-7FF5B5D1735C}"/>
              </a:ext>
            </a:extLst>
          </p:cNvPr>
          <p:cNvGraphicFramePr>
            <a:graphicFrameLocks/>
          </p:cNvGraphicFramePr>
          <p:nvPr>
            <p:extLst>
              <p:ext uri="{D42A27DB-BD31-4B8C-83A1-F6EECF244321}">
                <p14:modId xmlns:p14="http://schemas.microsoft.com/office/powerpoint/2010/main" val="531061805"/>
              </p:ext>
            </p:extLst>
          </p:nvPr>
        </p:nvGraphicFramePr>
        <p:xfrm>
          <a:off x="8073051" y="2505394"/>
          <a:ext cx="2026110" cy="384676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633985E4-29BF-44EB-2BAF-76A085ABDBED}"/>
              </a:ext>
            </a:extLst>
          </p:cNvPr>
          <p:cNvSpPr txBox="1"/>
          <p:nvPr/>
        </p:nvSpPr>
        <p:spPr>
          <a:xfrm>
            <a:off x="8237970" y="2243784"/>
            <a:ext cx="1471750" cy="261610"/>
          </a:xfrm>
          <a:prstGeom prst="rect">
            <a:avLst/>
          </a:prstGeom>
          <a:noFill/>
        </p:spPr>
        <p:txBody>
          <a:bodyPr wrap="square" rtlCol="0">
            <a:spAutoFit/>
          </a:bodyPr>
          <a:lstStyle/>
          <a:p>
            <a:pPr algn="ctr"/>
            <a:r>
              <a:rPr lang="lt-LT" sz="1100" b="1" dirty="0">
                <a:solidFill>
                  <a:schemeClr val="tx1">
                    <a:lumMod val="65000"/>
                    <a:lumOff val="35000"/>
                  </a:schemeClr>
                </a:solidFill>
              </a:rPr>
              <a:t>VIDURKIAI</a:t>
            </a:r>
            <a:endParaRPr lang="en-US" sz="1100" b="1" dirty="0">
              <a:solidFill>
                <a:schemeClr val="tx1">
                  <a:lumMod val="65000"/>
                  <a:lumOff val="35000"/>
                </a:schemeClr>
              </a:solidFill>
            </a:endParaRPr>
          </a:p>
        </p:txBody>
      </p:sp>
      <p:sp>
        <p:nvSpPr>
          <p:cNvPr id="12" name="Content Placeholder 3">
            <a:extLst>
              <a:ext uri="{FF2B5EF4-FFF2-40B4-BE49-F238E27FC236}">
                <a16:creationId xmlns:a16="http://schemas.microsoft.com/office/drawing/2014/main" id="{B77CBE2B-31CD-FD97-7F5C-FAEB72A07F8F}"/>
              </a:ext>
            </a:extLst>
          </p:cNvPr>
          <p:cNvSpPr>
            <a:spLocks noGrp="1"/>
          </p:cNvSpPr>
          <p:nvPr>
            <p:ph sz="half" idx="10"/>
          </p:nvPr>
        </p:nvSpPr>
        <p:spPr>
          <a:xfrm>
            <a:off x="9833858" y="1992695"/>
            <a:ext cx="2161497" cy="2970044"/>
          </a:xfrm>
        </p:spPr>
        <p:txBody>
          <a:bodyPr/>
          <a:lstStyle/>
          <a:p>
            <a:r>
              <a:rPr lang="lt-LT" dirty="0"/>
              <a:t>Su teiginiu, kad savanorystė – nemokamas darbas dažniau visiškai sutinka aukštesnio išsimokslinimo apklaustieji. </a:t>
            </a:r>
          </a:p>
          <a:p>
            <a:endParaRPr lang="lt-LT" dirty="0"/>
          </a:p>
          <a:p>
            <a:r>
              <a:rPr lang="lt-LT" dirty="0"/>
              <a:t>Kad savanorystė gali būti emociškai sunki patirtis, dažniau visiškai sutinka moterys, aukštesnio išsimokslinimo respondentai. </a:t>
            </a:r>
          </a:p>
          <a:p>
            <a:endParaRPr lang="lt-LT" dirty="0"/>
          </a:p>
          <a:p>
            <a:r>
              <a:rPr lang="lt-LT" dirty="0"/>
              <a:t>Kad savanorystė reikalinga tik socialiai pažeidžiamiems žmonėms dažniau sutinka rajono centrų ir kaimo vietovių gyventojai. </a:t>
            </a:r>
          </a:p>
          <a:p>
            <a:endParaRPr lang="lt-LT" dirty="0"/>
          </a:p>
          <a:p>
            <a:r>
              <a:rPr lang="lt-LT" dirty="0"/>
              <a:t>Kad s</a:t>
            </a:r>
            <a:r>
              <a:rPr lang="fi-FI" dirty="0"/>
              <a:t>avanoriauja tik tie, kurie neturi ką veikti</a:t>
            </a:r>
            <a:r>
              <a:rPr lang="lt-LT" dirty="0"/>
              <a:t>, dažniau sutinka vyrai,</a:t>
            </a:r>
          </a:p>
        </p:txBody>
      </p:sp>
    </p:spTree>
    <p:extLst>
      <p:ext uri="{BB962C8B-B14F-4D97-AF65-F5344CB8AC3E}">
        <p14:creationId xmlns:p14="http://schemas.microsoft.com/office/powerpoint/2010/main" val="856873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524DEC-FC19-9453-5ED7-10BAE2B244BC}"/>
              </a:ext>
            </a:extLst>
          </p:cNvPr>
          <p:cNvSpPr>
            <a:spLocks noGrp="1"/>
          </p:cNvSpPr>
          <p:nvPr>
            <p:ph sz="half" idx="1"/>
          </p:nvPr>
        </p:nvSpPr>
        <p:spPr/>
        <p:txBody>
          <a:bodyPr/>
          <a:lstStyle/>
          <a:p>
            <a:r>
              <a:rPr lang="lt-LT" dirty="0"/>
              <a:t>Jei Jūs nuspręstumėte savanoriauti, kokią sritį rinktumėtės?</a:t>
            </a:r>
          </a:p>
        </p:txBody>
      </p:sp>
      <p:sp>
        <p:nvSpPr>
          <p:cNvPr id="3" name="Title 2">
            <a:extLst>
              <a:ext uri="{FF2B5EF4-FFF2-40B4-BE49-F238E27FC236}">
                <a16:creationId xmlns:a16="http://schemas.microsoft.com/office/drawing/2014/main" id="{391AACFF-9A99-47C0-5ECA-544BAB0BC62A}"/>
              </a:ext>
            </a:extLst>
          </p:cNvPr>
          <p:cNvSpPr>
            <a:spLocks noGrp="1"/>
          </p:cNvSpPr>
          <p:nvPr>
            <p:ph type="title"/>
          </p:nvPr>
        </p:nvSpPr>
        <p:spPr/>
        <p:txBody>
          <a:bodyPr/>
          <a:lstStyle/>
          <a:p>
            <a:r>
              <a:rPr lang="lt-LT" dirty="0"/>
              <a:t>GYVENTOJŲ SVARSTYTINOS SAVANORIAVIMO SRITYS (PROC.)</a:t>
            </a:r>
          </a:p>
        </p:txBody>
      </p:sp>
      <p:sp>
        <p:nvSpPr>
          <p:cNvPr id="4" name="Content Placeholder 3">
            <a:extLst>
              <a:ext uri="{FF2B5EF4-FFF2-40B4-BE49-F238E27FC236}">
                <a16:creationId xmlns:a16="http://schemas.microsoft.com/office/drawing/2014/main" id="{C0107E27-68C7-F04D-EABB-1D1D1E6C70B0}"/>
              </a:ext>
            </a:extLst>
          </p:cNvPr>
          <p:cNvSpPr>
            <a:spLocks noGrp="1"/>
          </p:cNvSpPr>
          <p:nvPr>
            <p:ph sz="half" idx="10"/>
          </p:nvPr>
        </p:nvSpPr>
        <p:spPr>
          <a:xfrm>
            <a:off x="8426245" y="1828800"/>
            <a:ext cx="3103327" cy="4324261"/>
          </a:xfrm>
        </p:spPr>
        <p:txBody>
          <a:bodyPr/>
          <a:lstStyle/>
          <a:p>
            <a:r>
              <a:rPr lang="lt-LT" dirty="0"/>
              <a:t>Pagalbą gyvūnams dažniau rinktųsi 18-35 metų, aukščiausio išsimokslinimo apklaustieji.</a:t>
            </a:r>
          </a:p>
          <a:p>
            <a:endParaRPr lang="lt-LT" dirty="0"/>
          </a:p>
          <a:p>
            <a:r>
              <a:rPr lang="lt-LT" dirty="0"/>
              <a:t>Pagalbą senjorams – moterys, 56 metų ir vyresni respondentai. </a:t>
            </a:r>
          </a:p>
          <a:p>
            <a:endParaRPr lang="lt-LT" dirty="0"/>
          </a:p>
          <a:p>
            <a:r>
              <a:rPr lang="lt-LT" dirty="0"/>
              <a:t>Pagalbą vaikams – moterys, 26-45 metų respondentai. </a:t>
            </a:r>
          </a:p>
          <a:p>
            <a:endParaRPr lang="lt-LT" dirty="0"/>
          </a:p>
          <a:p>
            <a:r>
              <a:rPr lang="lt-LT" dirty="0"/>
              <a:t>Kultūros renginius – aukštesnio išsimokslinimo apklaustieji. </a:t>
            </a:r>
          </a:p>
          <a:p>
            <a:endParaRPr lang="lt-LT" dirty="0"/>
          </a:p>
          <a:p>
            <a:r>
              <a:rPr lang="lt-LT" dirty="0"/>
              <a:t>Aplinkosaugą ir sporto renginius – vyrai, aukštesnio išsimokslinimo apklaustieji. </a:t>
            </a:r>
          </a:p>
          <a:p>
            <a:endParaRPr lang="lt-LT" dirty="0"/>
          </a:p>
          <a:p>
            <a:r>
              <a:rPr lang="lt-LT" dirty="0"/>
              <a:t>Sveikatos priežiūrą ir vienišus tėvus / socialiai pažeidžiamas šeimas – moterys.</a:t>
            </a:r>
          </a:p>
          <a:p>
            <a:endParaRPr lang="lt-LT" dirty="0"/>
          </a:p>
          <a:p>
            <a:r>
              <a:rPr lang="lt-LT" dirty="0"/>
              <a:t>Pagalbą neįgaliesiems – 56 metų ir vyresni apklaustieji, rajono centrų ir kaimo vietovių gyventojai. </a:t>
            </a:r>
          </a:p>
          <a:p>
            <a:endParaRPr lang="lt-LT" dirty="0"/>
          </a:p>
          <a:p>
            <a:r>
              <a:rPr lang="lt-LT" dirty="0"/>
              <a:t>Jaunimą ir jaunus suaugusius – vyrai, didžiųjų miestų gyventojai. </a:t>
            </a:r>
          </a:p>
        </p:txBody>
      </p:sp>
      <p:sp>
        <p:nvSpPr>
          <p:cNvPr id="9" name="TextBox 8">
            <a:extLst>
              <a:ext uri="{FF2B5EF4-FFF2-40B4-BE49-F238E27FC236}">
                <a16:creationId xmlns:a16="http://schemas.microsoft.com/office/drawing/2014/main" id="{8C62A5CA-A7C6-99C1-A972-7F8358872BAC}"/>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graphicFrame>
        <p:nvGraphicFramePr>
          <p:cNvPr id="10" name="Content Placeholder 6">
            <a:extLst>
              <a:ext uri="{FF2B5EF4-FFF2-40B4-BE49-F238E27FC236}">
                <a16:creationId xmlns:a16="http://schemas.microsoft.com/office/drawing/2014/main" id="{5F86E53D-FB74-414D-5758-4B58FC10EC3E}"/>
              </a:ext>
            </a:extLst>
          </p:cNvPr>
          <p:cNvGraphicFramePr>
            <a:graphicFrameLocks/>
          </p:cNvGraphicFramePr>
          <p:nvPr>
            <p:extLst>
              <p:ext uri="{D42A27DB-BD31-4B8C-83A1-F6EECF244321}">
                <p14:modId xmlns:p14="http://schemas.microsoft.com/office/powerpoint/2010/main" val="4133034590"/>
              </p:ext>
            </p:extLst>
          </p:nvPr>
        </p:nvGraphicFramePr>
        <p:xfrm>
          <a:off x="485776" y="2375070"/>
          <a:ext cx="8429624" cy="4032131"/>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4">
            <a:extLst>
              <a:ext uri="{FF2B5EF4-FFF2-40B4-BE49-F238E27FC236}">
                <a16:creationId xmlns:a16="http://schemas.microsoft.com/office/drawing/2014/main" id="{B48D473B-265C-EDB1-382A-223738C97A06}"/>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spTree>
    <p:extLst>
      <p:ext uri="{BB962C8B-B14F-4D97-AF65-F5344CB8AC3E}">
        <p14:creationId xmlns:p14="http://schemas.microsoft.com/office/powerpoint/2010/main" val="3433477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AABCCE-E55C-CE1F-5F30-7440D52A6F4A}"/>
              </a:ext>
            </a:extLst>
          </p:cNvPr>
          <p:cNvSpPr>
            <a:spLocks noGrp="1"/>
          </p:cNvSpPr>
          <p:nvPr>
            <p:ph sz="half" idx="1"/>
          </p:nvPr>
        </p:nvSpPr>
        <p:spPr/>
        <p:txBody>
          <a:bodyPr/>
          <a:lstStyle/>
          <a:p>
            <a:r>
              <a:rPr lang="lt-LT" dirty="0"/>
              <a:t>Koks savanorystės veiklos tipas Jums būtų labiausiai priimtinas?</a:t>
            </a:r>
          </a:p>
        </p:txBody>
      </p:sp>
      <p:sp>
        <p:nvSpPr>
          <p:cNvPr id="3" name="Title 2">
            <a:extLst>
              <a:ext uri="{FF2B5EF4-FFF2-40B4-BE49-F238E27FC236}">
                <a16:creationId xmlns:a16="http://schemas.microsoft.com/office/drawing/2014/main" id="{5E6AF81E-85B9-1CAF-C47D-73B15086E8C1}"/>
              </a:ext>
            </a:extLst>
          </p:cNvPr>
          <p:cNvSpPr>
            <a:spLocks noGrp="1"/>
          </p:cNvSpPr>
          <p:nvPr>
            <p:ph type="title"/>
          </p:nvPr>
        </p:nvSpPr>
        <p:spPr/>
        <p:txBody>
          <a:bodyPr/>
          <a:lstStyle/>
          <a:p>
            <a:r>
              <a:rPr lang="lt-LT" dirty="0"/>
              <a:t>PRIIMTINAS SAVANORYSTĖS VEIKLOS TIPAS (PROC.)</a:t>
            </a:r>
          </a:p>
        </p:txBody>
      </p:sp>
      <p:sp>
        <p:nvSpPr>
          <p:cNvPr id="4" name="Content Placeholder 3">
            <a:extLst>
              <a:ext uri="{FF2B5EF4-FFF2-40B4-BE49-F238E27FC236}">
                <a16:creationId xmlns:a16="http://schemas.microsoft.com/office/drawing/2014/main" id="{A5A59E51-ACAD-0EB3-EBC0-16C58164F2F5}"/>
              </a:ext>
            </a:extLst>
          </p:cNvPr>
          <p:cNvSpPr>
            <a:spLocks noGrp="1"/>
          </p:cNvSpPr>
          <p:nvPr>
            <p:ph sz="half" idx="10"/>
          </p:nvPr>
        </p:nvSpPr>
        <p:spPr>
          <a:xfrm>
            <a:off x="9220200" y="1828800"/>
            <a:ext cx="2514600" cy="1107996"/>
          </a:xfrm>
        </p:spPr>
        <p:txBody>
          <a:bodyPr/>
          <a:lstStyle/>
          <a:p>
            <a:r>
              <a:rPr lang="lt-LT" dirty="0"/>
              <a:t>Administracinę pagalbą dažniau nurodo aukščiausio išsimokslinimo apklaustieji. </a:t>
            </a:r>
          </a:p>
          <a:p>
            <a:endParaRPr lang="lt-LT" dirty="0"/>
          </a:p>
          <a:p>
            <a:r>
              <a:rPr lang="lt-LT" dirty="0"/>
              <a:t>Pagalbą ekstremalių situacijų ir visuotinės krizės metu – vyrai. </a:t>
            </a:r>
          </a:p>
        </p:txBody>
      </p:sp>
      <p:graphicFrame>
        <p:nvGraphicFramePr>
          <p:cNvPr id="7" name="Content Placeholder 6">
            <a:extLst>
              <a:ext uri="{FF2B5EF4-FFF2-40B4-BE49-F238E27FC236}">
                <a16:creationId xmlns:a16="http://schemas.microsoft.com/office/drawing/2014/main" id="{DA84AD94-674A-7AF1-CE37-6AEF1C4DD02F}"/>
              </a:ext>
            </a:extLst>
          </p:cNvPr>
          <p:cNvGraphicFramePr>
            <a:graphicFrameLocks/>
          </p:cNvGraphicFramePr>
          <p:nvPr>
            <p:extLst>
              <p:ext uri="{D42A27DB-BD31-4B8C-83A1-F6EECF244321}">
                <p14:modId xmlns:p14="http://schemas.microsoft.com/office/powerpoint/2010/main" val="1387770648"/>
              </p:ext>
            </p:extLst>
          </p:nvPr>
        </p:nvGraphicFramePr>
        <p:xfrm>
          <a:off x="704648" y="2183310"/>
          <a:ext cx="8963025" cy="4391025"/>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D272FDBF-F41F-EB4E-B72F-D55039A87D53}"/>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spTree>
    <p:extLst>
      <p:ext uri="{BB962C8B-B14F-4D97-AF65-F5344CB8AC3E}">
        <p14:creationId xmlns:p14="http://schemas.microsoft.com/office/powerpoint/2010/main" val="4068380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CA5D30-43F7-1B70-A1D9-09535C04314F}"/>
              </a:ext>
            </a:extLst>
          </p:cNvPr>
          <p:cNvSpPr>
            <a:spLocks noGrp="1"/>
          </p:cNvSpPr>
          <p:nvPr>
            <p:ph sz="half" idx="1"/>
          </p:nvPr>
        </p:nvSpPr>
        <p:spPr/>
        <p:txBody>
          <a:bodyPr/>
          <a:lstStyle/>
          <a:p>
            <a:r>
              <a:rPr lang="lt-LT" dirty="0"/>
              <a:t>Jei Jūs nuspręstumėte savanoriauti, kiek Jums būtų svarbūs šie aspektai</a:t>
            </a:r>
          </a:p>
        </p:txBody>
      </p:sp>
      <p:sp>
        <p:nvSpPr>
          <p:cNvPr id="3" name="Title 2">
            <a:extLst>
              <a:ext uri="{FF2B5EF4-FFF2-40B4-BE49-F238E27FC236}">
                <a16:creationId xmlns:a16="http://schemas.microsoft.com/office/drawing/2014/main" id="{DA014CB7-4E69-7828-8FD9-364B4EC20C6F}"/>
              </a:ext>
            </a:extLst>
          </p:cNvPr>
          <p:cNvSpPr>
            <a:spLocks noGrp="1"/>
          </p:cNvSpPr>
          <p:nvPr>
            <p:ph type="title"/>
          </p:nvPr>
        </p:nvSpPr>
        <p:spPr>
          <a:xfrm>
            <a:off x="1221178" y="534712"/>
            <a:ext cx="10408702" cy="812530"/>
          </a:xfrm>
        </p:spPr>
        <p:txBody>
          <a:bodyPr/>
          <a:lstStyle/>
          <a:p>
            <a:r>
              <a:rPr lang="lt-LT" dirty="0"/>
              <a:t>SVARBIAUSI SAVANORYSTĖS ASPEKTAI GYVENTOJŲ POŽIŪRIU (PROC.)</a:t>
            </a:r>
          </a:p>
        </p:txBody>
      </p:sp>
      <p:graphicFrame>
        <p:nvGraphicFramePr>
          <p:cNvPr id="7" name="Content Placeholder 9">
            <a:extLst>
              <a:ext uri="{FF2B5EF4-FFF2-40B4-BE49-F238E27FC236}">
                <a16:creationId xmlns:a16="http://schemas.microsoft.com/office/drawing/2014/main" id="{3502F296-AB51-0CD1-933D-ADD540F8A986}"/>
              </a:ext>
            </a:extLst>
          </p:cNvPr>
          <p:cNvGraphicFramePr>
            <a:graphicFrameLocks/>
          </p:cNvGraphicFramePr>
          <p:nvPr>
            <p:extLst>
              <p:ext uri="{D42A27DB-BD31-4B8C-83A1-F6EECF244321}">
                <p14:modId xmlns:p14="http://schemas.microsoft.com/office/powerpoint/2010/main" val="4178476602"/>
              </p:ext>
            </p:extLst>
          </p:nvPr>
        </p:nvGraphicFramePr>
        <p:xfrm>
          <a:off x="-49162" y="2032080"/>
          <a:ext cx="8318092" cy="4623812"/>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F796C5F9-F7BA-B05F-56AB-2FECEA374C3A}"/>
              </a:ext>
            </a:extLst>
          </p:cNvPr>
          <p:cNvSpPr>
            <a:spLocks noGrp="1"/>
          </p:cNvSpPr>
          <p:nvPr>
            <p:ph sz="half" idx="11"/>
          </p:nvPr>
        </p:nvSpPr>
        <p:spPr>
          <a:xfrm>
            <a:off x="1238249" y="1753364"/>
            <a:ext cx="3596398" cy="400110"/>
          </a:xfrm>
        </p:spPr>
        <p:txBody>
          <a:bodyPr/>
          <a:lstStyle/>
          <a:p>
            <a:r>
              <a:rPr lang="lt-LT" noProof="0" dirty="0"/>
              <a:t>N=655*</a:t>
            </a:r>
          </a:p>
          <a:p>
            <a:r>
              <a:rPr lang="lt-LT" dirty="0"/>
              <a:t>*respondentai, neturintys savanoriškos veiklos patirties</a:t>
            </a:r>
            <a:endParaRPr lang="lt-LT" noProof="0" dirty="0"/>
          </a:p>
        </p:txBody>
      </p:sp>
      <p:graphicFrame>
        <p:nvGraphicFramePr>
          <p:cNvPr id="11" name="Content Placeholder 10">
            <a:extLst>
              <a:ext uri="{FF2B5EF4-FFF2-40B4-BE49-F238E27FC236}">
                <a16:creationId xmlns:a16="http://schemas.microsoft.com/office/drawing/2014/main" id="{1C239055-18E8-D23A-5587-0673085C2B75}"/>
              </a:ext>
            </a:extLst>
          </p:cNvPr>
          <p:cNvGraphicFramePr>
            <a:graphicFrameLocks/>
          </p:cNvGraphicFramePr>
          <p:nvPr>
            <p:extLst>
              <p:ext uri="{D42A27DB-BD31-4B8C-83A1-F6EECF244321}">
                <p14:modId xmlns:p14="http://schemas.microsoft.com/office/powerpoint/2010/main" val="1559302775"/>
              </p:ext>
            </p:extLst>
          </p:nvPr>
        </p:nvGraphicFramePr>
        <p:xfrm>
          <a:off x="8017416" y="2554031"/>
          <a:ext cx="1897355" cy="3830879"/>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CE4A606F-D19D-1388-3CFB-209861018124}"/>
              </a:ext>
            </a:extLst>
          </p:cNvPr>
          <p:cNvSpPr txBox="1"/>
          <p:nvPr/>
        </p:nvSpPr>
        <p:spPr>
          <a:xfrm>
            <a:off x="8017417" y="2251963"/>
            <a:ext cx="1471750" cy="261610"/>
          </a:xfrm>
          <a:prstGeom prst="rect">
            <a:avLst/>
          </a:prstGeom>
          <a:noFill/>
        </p:spPr>
        <p:txBody>
          <a:bodyPr wrap="square" rtlCol="0">
            <a:spAutoFit/>
          </a:bodyPr>
          <a:lstStyle/>
          <a:p>
            <a:pPr algn="ctr"/>
            <a:r>
              <a:rPr lang="lt-LT" sz="1100" b="1" dirty="0">
                <a:solidFill>
                  <a:schemeClr val="tx1">
                    <a:lumMod val="65000"/>
                    <a:lumOff val="35000"/>
                  </a:schemeClr>
                </a:solidFill>
              </a:rPr>
              <a:t>VIDURKIAI</a:t>
            </a:r>
            <a:endParaRPr lang="en-US" sz="1100" b="1" dirty="0">
              <a:solidFill>
                <a:schemeClr val="tx1">
                  <a:lumMod val="65000"/>
                  <a:lumOff val="35000"/>
                </a:schemeClr>
              </a:solidFill>
            </a:endParaRPr>
          </a:p>
        </p:txBody>
      </p:sp>
      <p:sp>
        <p:nvSpPr>
          <p:cNvPr id="13" name="Content Placeholder 3">
            <a:extLst>
              <a:ext uri="{FF2B5EF4-FFF2-40B4-BE49-F238E27FC236}">
                <a16:creationId xmlns:a16="http://schemas.microsoft.com/office/drawing/2014/main" id="{5A09ACC2-69DA-37A3-9C56-516A85AA4B8E}"/>
              </a:ext>
            </a:extLst>
          </p:cNvPr>
          <p:cNvSpPr>
            <a:spLocks noGrp="1"/>
          </p:cNvSpPr>
          <p:nvPr>
            <p:ph sz="half" idx="10"/>
          </p:nvPr>
        </p:nvSpPr>
        <p:spPr>
          <a:xfrm>
            <a:off x="9562289" y="1347242"/>
            <a:ext cx="2532436" cy="4662815"/>
          </a:xfrm>
        </p:spPr>
        <p:txBody>
          <a:bodyPr/>
          <a:lstStyle/>
          <a:p>
            <a:r>
              <a:rPr lang="lt-LT" dirty="0"/>
              <a:t>Žmogiškas, šiltas bendravimas su organizacijos atstovais dažniau labai svarbus moterims, aukštesnio išsimokslinimo apklaustiesiems </a:t>
            </a:r>
          </a:p>
          <a:p>
            <a:endParaRPr lang="lt-LT" dirty="0"/>
          </a:p>
          <a:p>
            <a:r>
              <a:rPr lang="lt-LT" dirty="0"/>
              <a:t>Lankstus veiklos grafikas dažniau labai svarbus moterims, aukščiausio išsimokslinimo respondentams. </a:t>
            </a:r>
          </a:p>
          <a:p>
            <a:endParaRPr lang="lt-LT" dirty="0"/>
          </a:p>
          <a:p>
            <a:r>
              <a:rPr lang="lt-LT" dirty="0"/>
              <a:t>Organizacijos skaidrumas dažniau labai svarbus aukščiausio išsimokslinimo apklaustiesiems. </a:t>
            </a:r>
          </a:p>
          <a:p>
            <a:endParaRPr lang="lt-LT" dirty="0"/>
          </a:p>
          <a:p>
            <a:r>
              <a:rPr lang="lt-LT" dirty="0"/>
              <a:t>Aiškiai apibrėžtos savanorio veiklos, atsakomybės dažniau labai svarbios – aukštesnio išsimokslinimo apklaustiesiems. Svarbios – vyriausiems respondentams. </a:t>
            </a:r>
          </a:p>
          <a:p>
            <a:endParaRPr lang="lt-LT" dirty="0"/>
          </a:p>
          <a:p>
            <a:r>
              <a:rPr lang="lt-LT" dirty="0"/>
              <a:t>Organizacijos vertybės ir misija dažniau labai svarbi moterims, aukštesnio išsimokslinimo apklaustiesiems. </a:t>
            </a:r>
          </a:p>
          <a:p>
            <a:endParaRPr lang="lt-LT" dirty="0"/>
          </a:p>
          <a:p>
            <a:r>
              <a:rPr lang="lt-LT" dirty="0"/>
              <a:t>Organizacijos reputacija dažniau labai svarbi aukštesnio išsimokslinimo apklaustiesiems. Svarbi – rajono centrų ir kaimo vietovių gyventojams</a:t>
            </a:r>
          </a:p>
          <a:p>
            <a:endParaRPr lang="lt-LT" dirty="0"/>
          </a:p>
        </p:txBody>
      </p:sp>
    </p:spTree>
    <p:extLst>
      <p:ext uri="{BB962C8B-B14F-4D97-AF65-F5344CB8AC3E}">
        <p14:creationId xmlns:p14="http://schemas.microsoft.com/office/powerpoint/2010/main" val="1447024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12CF5-A2E9-76A2-991F-3C1A7016C78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AAFE203-EEC2-7C98-1F34-09297418C1B4}"/>
              </a:ext>
            </a:extLst>
          </p:cNvPr>
          <p:cNvSpPr txBox="1"/>
          <p:nvPr/>
        </p:nvSpPr>
        <p:spPr>
          <a:xfrm>
            <a:off x="-1" y="3820681"/>
            <a:ext cx="12192001" cy="1451429"/>
          </a:xfrm>
          <a:prstGeom prst="rect">
            <a:avLst/>
          </a:prstGeom>
          <a:solidFill>
            <a:srgbClr val="FFFFFF">
              <a:alpha val="89804"/>
            </a:srgbClr>
          </a:solidFill>
        </p:spPr>
        <p:txBody>
          <a:bodyPr wrap="square" rtlCol="0" anchor="ctr">
            <a:noAutofit/>
          </a:bodyPr>
          <a:lstStyle/>
          <a:p>
            <a:pPr algn="ctr"/>
            <a:r>
              <a:rPr lang="lt-LT" sz="2400" b="1" dirty="0">
                <a:solidFill>
                  <a:schemeClr val="accent4"/>
                </a:solidFill>
                <a:ea typeface="Microsoft YaHei UI Light" panose="020B0502040204020203" pitchFamily="34" charset="-122"/>
              </a:rPr>
              <a:t>neturintys patirties savanorystėje</a:t>
            </a:r>
            <a:r>
              <a:rPr lang="lt-LT" sz="2400" b="1" noProof="0" dirty="0">
                <a:solidFill>
                  <a:schemeClr val="accent4"/>
                </a:solidFill>
                <a:ea typeface="Microsoft YaHei UI Light" panose="020B0502040204020203" pitchFamily="34" charset="-122"/>
              </a:rPr>
              <a:t>.</a:t>
            </a:r>
            <a:r>
              <a:rPr lang="lt-LT" sz="2400" b="1" noProof="0" dirty="0">
                <a:solidFill>
                  <a:schemeClr val="accent2"/>
                </a:solidFill>
                <a:ea typeface="Microsoft YaHei UI Light" panose="020B0502040204020203" pitchFamily="34" charset="-122"/>
              </a:rPr>
              <a:t> </a:t>
            </a:r>
            <a:r>
              <a:rPr lang="lt-LT" sz="2400" b="1" dirty="0">
                <a:solidFill>
                  <a:schemeClr val="accent2"/>
                </a:solidFill>
                <a:ea typeface="Microsoft YaHei UI Light" panose="020B0502040204020203" pitchFamily="34" charset="-122"/>
              </a:rPr>
              <a:t>turintys patirties savanorystėje</a:t>
            </a:r>
            <a:endParaRPr lang="lt-LT" sz="2400" b="1" noProof="0" dirty="0">
              <a:solidFill>
                <a:schemeClr val="accent2"/>
              </a:solidFill>
              <a:ea typeface="Microsoft YaHei UI Light" panose="020B0502040204020203" pitchFamily="34" charset="-122"/>
            </a:endParaRPr>
          </a:p>
        </p:txBody>
      </p:sp>
      <p:pic>
        <p:nvPicPr>
          <p:cNvPr id="3" name="Picture 2">
            <a:extLst>
              <a:ext uri="{FF2B5EF4-FFF2-40B4-BE49-F238E27FC236}">
                <a16:creationId xmlns:a16="http://schemas.microsoft.com/office/drawing/2014/main" id="{36D21934-AD9C-BBD5-BC47-3FDE42A836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1689570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FA426-15F3-4222-2007-872C5D881B7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32FA15-7156-B780-A5E2-81A8A7959D60}"/>
              </a:ext>
            </a:extLst>
          </p:cNvPr>
          <p:cNvSpPr>
            <a:spLocks noGrp="1"/>
          </p:cNvSpPr>
          <p:nvPr>
            <p:ph sz="half" idx="1"/>
          </p:nvPr>
        </p:nvSpPr>
        <p:spPr>
          <a:xfrm>
            <a:off x="1225462" y="1521965"/>
            <a:ext cx="9736580" cy="276999"/>
          </a:xfrm>
        </p:spPr>
        <p:txBody>
          <a:bodyPr/>
          <a:lstStyle/>
          <a:p>
            <a:r>
              <a:rPr lang="lt-LT" dirty="0"/>
              <a:t>Kiek </a:t>
            </a:r>
            <a:r>
              <a:rPr lang="en-US" dirty="0"/>
              <a:t>J</a:t>
            </a:r>
            <a:r>
              <a:rPr lang="lt-LT" dirty="0" err="1"/>
              <a:t>ūs</a:t>
            </a:r>
            <a:r>
              <a:rPr lang="lt-LT" dirty="0"/>
              <a:t> sutinkate ar nesutinkate su šiais teiginiais apie savanorystę?</a:t>
            </a:r>
          </a:p>
        </p:txBody>
      </p:sp>
      <p:sp>
        <p:nvSpPr>
          <p:cNvPr id="3" name="Title 2">
            <a:extLst>
              <a:ext uri="{FF2B5EF4-FFF2-40B4-BE49-F238E27FC236}">
                <a16:creationId xmlns:a16="http://schemas.microsoft.com/office/drawing/2014/main" id="{D23C19EA-587F-EC2C-2E75-8D3F0DACDDD1}"/>
              </a:ext>
            </a:extLst>
          </p:cNvPr>
          <p:cNvSpPr>
            <a:spLocks noGrp="1"/>
          </p:cNvSpPr>
          <p:nvPr>
            <p:ph type="title"/>
          </p:nvPr>
        </p:nvSpPr>
        <p:spPr>
          <a:xfrm>
            <a:off x="1221178" y="714761"/>
            <a:ext cx="10408702" cy="452432"/>
          </a:xfrm>
        </p:spPr>
        <p:txBody>
          <a:bodyPr/>
          <a:lstStyle/>
          <a:p>
            <a:r>
              <a:rPr lang="en-US" dirty="0"/>
              <a:t>PRITARIMAS TEIGINIAMS APIE SAVANORYST</a:t>
            </a:r>
            <a:r>
              <a:rPr lang="lt-LT" dirty="0"/>
              <a:t>Ę (PROC.)</a:t>
            </a:r>
          </a:p>
        </p:txBody>
      </p:sp>
      <p:graphicFrame>
        <p:nvGraphicFramePr>
          <p:cNvPr id="7" name="Content Placeholder 9">
            <a:extLst>
              <a:ext uri="{FF2B5EF4-FFF2-40B4-BE49-F238E27FC236}">
                <a16:creationId xmlns:a16="http://schemas.microsoft.com/office/drawing/2014/main" id="{76379D0C-AB43-3EE1-75E6-B34BC101008E}"/>
              </a:ext>
            </a:extLst>
          </p:cNvPr>
          <p:cNvGraphicFramePr>
            <a:graphicFrameLocks/>
          </p:cNvGraphicFramePr>
          <p:nvPr>
            <p:extLst>
              <p:ext uri="{D42A27DB-BD31-4B8C-83A1-F6EECF244321}">
                <p14:modId xmlns:p14="http://schemas.microsoft.com/office/powerpoint/2010/main" val="1802292003"/>
              </p:ext>
            </p:extLst>
          </p:nvPr>
        </p:nvGraphicFramePr>
        <p:xfrm>
          <a:off x="27907" y="2070990"/>
          <a:ext cx="7481846" cy="4623812"/>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7C408C47-1563-3ECD-1D08-43CBC3DBB6C8}"/>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graphicFrame>
        <p:nvGraphicFramePr>
          <p:cNvPr id="10" name="Content Placeholder 10">
            <a:extLst>
              <a:ext uri="{FF2B5EF4-FFF2-40B4-BE49-F238E27FC236}">
                <a16:creationId xmlns:a16="http://schemas.microsoft.com/office/drawing/2014/main" id="{919C9694-C1CE-4CE3-3965-ACF3A6933B04}"/>
              </a:ext>
            </a:extLst>
          </p:cNvPr>
          <p:cNvGraphicFramePr>
            <a:graphicFrameLocks/>
          </p:cNvGraphicFramePr>
          <p:nvPr>
            <p:extLst>
              <p:ext uri="{D42A27DB-BD31-4B8C-83A1-F6EECF244321}">
                <p14:modId xmlns:p14="http://schemas.microsoft.com/office/powerpoint/2010/main" val="4040759979"/>
              </p:ext>
            </p:extLst>
          </p:nvPr>
        </p:nvGraphicFramePr>
        <p:xfrm>
          <a:off x="7416074" y="2577828"/>
          <a:ext cx="1854379" cy="384242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094A6DF3-9D9E-A393-D1DB-9CA2F69BA839}"/>
              </a:ext>
            </a:extLst>
          </p:cNvPr>
          <p:cNvSpPr txBox="1"/>
          <p:nvPr/>
        </p:nvSpPr>
        <p:spPr>
          <a:xfrm>
            <a:off x="7531037" y="2332340"/>
            <a:ext cx="1471750" cy="261610"/>
          </a:xfrm>
          <a:prstGeom prst="rect">
            <a:avLst/>
          </a:prstGeom>
          <a:noFill/>
        </p:spPr>
        <p:txBody>
          <a:bodyPr wrap="square" rtlCol="0">
            <a:spAutoFit/>
          </a:bodyPr>
          <a:lstStyle/>
          <a:p>
            <a:pPr algn="ctr"/>
            <a:r>
              <a:rPr lang="lt-LT" sz="1100" b="1" dirty="0">
                <a:solidFill>
                  <a:schemeClr val="tx1">
                    <a:lumMod val="65000"/>
                    <a:lumOff val="35000"/>
                  </a:schemeClr>
                </a:solidFill>
              </a:rPr>
              <a:t>VIDURKIAI</a:t>
            </a:r>
            <a:endParaRPr lang="en-US" sz="1100" b="1" dirty="0">
              <a:solidFill>
                <a:schemeClr val="tx1">
                  <a:lumMod val="65000"/>
                  <a:lumOff val="35000"/>
                </a:schemeClr>
              </a:solidFill>
            </a:endParaRPr>
          </a:p>
        </p:txBody>
      </p:sp>
      <p:sp>
        <p:nvSpPr>
          <p:cNvPr id="12" name="Content Placeholder 3">
            <a:extLst>
              <a:ext uri="{FF2B5EF4-FFF2-40B4-BE49-F238E27FC236}">
                <a16:creationId xmlns:a16="http://schemas.microsoft.com/office/drawing/2014/main" id="{531408A0-4683-350C-3675-F6436ECCE97F}"/>
              </a:ext>
            </a:extLst>
          </p:cNvPr>
          <p:cNvSpPr>
            <a:spLocks noGrp="1"/>
          </p:cNvSpPr>
          <p:nvPr>
            <p:ph sz="half" idx="10"/>
          </p:nvPr>
        </p:nvSpPr>
        <p:spPr>
          <a:xfrm>
            <a:off x="9024071" y="1953419"/>
            <a:ext cx="2940997" cy="2462213"/>
          </a:xfrm>
        </p:spPr>
        <p:txBody>
          <a:bodyPr/>
          <a:lstStyle/>
          <a:p>
            <a:r>
              <a:rPr lang="lt-LT" dirty="0"/>
              <a:t>Su teiginiu, kad savanoriavimas suteikia galimybę tobulinti jau turimus asmens įgūdžius ir profesines kompetencijas dažniau sutinka moterys. </a:t>
            </a:r>
          </a:p>
          <a:p>
            <a:endParaRPr lang="lt-LT" dirty="0"/>
          </a:p>
          <a:p>
            <a:r>
              <a:rPr lang="lt-LT" dirty="0"/>
              <a:t>Kad savanorystė turėtų tapti įprastine veikla, kuri užtikrintų kiekvieno asmens indėlį į bendruomenės gerovę dažniau visiškai sutinka 26-45 metų, aukščiausio išsimokslinimo respondentai, didžiųjų miestų gyventojai.</a:t>
            </a:r>
          </a:p>
          <a:p>
            <a:r>
              <a:rPr lang="lt-LT" dirty="0"/>
              <a:t>Sutinka – 56 metų ir vyresni apklaustieji. </a:t>
            </a:r>
          </a:p>
          <a:p>
            <a:endParaRPr lang="lt-LT" dirty="0"/>
          </a:p>
          <a:p>
            <a:endParaRPr lang="lt-LT" dirty="0"/>
          </a:p>
        </p:txBody>
      </p:sp>
    </p:spTree>
    <p:extLst>
      <p:ext uri="{BB962C8B-B14F-4D97-AF65-F5344CB8AC3E}">
        <p14:creationId xmlns:p14="http://schemas.microsoft.com/office/powerpoint/2010/main" val="1593380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BE546A-99D6-4C96-4D01-4826912EE008}"/>
              </a:ext>
            </a:extLst>
          </p:cNvPr>
          <p:cNvSpPr>
            <a:spLocks noGrp="1"/>
          </p:cNvSpPr>
          <p:nvPr>
            <p:ph sz="half" idx="1"/>
          </p:nvPr>
        </p:nvSpPr>
        <p:spPr/>
        <p:txBody>
          <a:bodyPr/>
          <a:lstStyle/>
          <a:p>
            <a:r>
              <a:rPr lang="lt-LT" dirty="0"/>
              <a:t>Kaip dažnai dalyvaujate</a:t>
            </a:r>
            <a:r>
              <a:rPr lang="en-US" dirty="0"/>
              <a:t> </a:t>
            </a:r>
            <a:r>
              <a:rPr lang="lt-LT" dirty="0"/>
              <a:t>/</a:t>
            </a:r>
            <a:r>
              <a:rPr lang="en-US" dirty="0"/>
              <a:t> </a:t>
            </a:r>
            <a:r>
              <a:rPr lang="lt-LT" dirty="0"/>
              <a:t>dalyvavote savanoriškoje veikloje? </a:t>
            </a:r>
          </a:p>
        </p:txBody>
      </p:sp>
      <p:sp>
        <p:nvSpPr>
          <p:cNvPr id="3" name="Title 2">
            <a:extLst>
              <a:ext uri="{FF2B5EF4-FFF2-40B4-BE49-F238E27FC236}">
                <a16:creationId xmlns:a16="http://schemas.microsoft.com/office/drawing/2014/main" id="{2704D259-6562-9FA0-8379-03A3C250F60C}"/>
              </a:ext>
            </a:extLst>
          </p:cNvPr>
          <p:cNvSpPr>
            <a:spLocks noGrp="1"/>
          </p:cNvSpPr>
          <p:nvPr>
            <p:ph type="title"/>
          </p:nvPr>
        </p:nvSpPr>
        <p:spPr>
          <a:xfrm>
            <a:off x="1221178" y="714761"/>
            <a:ext cx="10408702" cy="452432"/>
          </a:xfrm>
        </p:spPr>
        <p:txBody>
          <a:bodyPr/>
          <a:lstStyle/>
          <a:p>
            <a:r>
              <a:rPr lang="lt-LT" dirty="0"/>
              <a:t>DALYVAVIMO SAVANORIŠKOJE VEIKLOJE DAŽNUMAS (PROC.)</a:t>
            </a:r>
          </a:p>
        </p:txBody>
      </p:sp>
      <p:sp>
        <p:nvSpPr>
          <p:cNvPr id="4" name="Content Placeholder 3">
            <a:extLst>
              <a:ext uri="{FF2B5EF4-FFF2-40B4-BE49-F238E27FC236}">
                <a16:creationId xmlns:a16="http://schemas.microsoft.com/office/drawing/2014/main" id="{9771D1B6-BE19-AE5A-9F40-98458E12BF25}"/>
              </a:ext>
            </a:extLst>
          </p:cNvPr>
          <p:cNvSpPr>
            <a:spLocks noGrp="1"/>
          </p:cNvSpPr>
          <p:nvPr>
            <p:ph sz="half" idx="10"/>
          </p:nvPr>
        </p:nvSpPr>
        <p:spPr>
          <a:xfrm>
            <a:off x="8709862" y="1828800"/>
            <a:ext cx="2819709" cy="1107996"/>
          </a:xfrm>
        </p:spPr>
        <p:txBody>
          <a:bodyPr/>
          <a:lstStyle/>
          <a:p>
            <a:r>
              <a:rPr lang="lt-LT" dirty="0"/>
              <a:t>Kartą per metus savanoriškoje veikloje dalyvaujantys dažniau teigia aukščiausio išsimokslinimo apklaustieji, didžiųjų miestų gyventojai. </a:t>
            </a:r>
          </a:p>
          <a:p>
            <a:endParaRPr lang="lt-LT" dirty="0"/>
          </a:p>
          <a:p>
            <a:r>
              <a:rPr lang="lt-LT" dirty="0"/>
              <a:t>Kelis kartus per metus – moterys.</a:t>
            </a:r>
          </a:p>
        </p:txBody>
      </p:sp>
      <p:graphicFrame>
        <p:nvGraphicFramePr>
          <p:cNvPr id="7" name="Content Placeholder 6">
            <a:extLst>
              <a:ext uri="{FF2B5EF4-FFF2-40B4-BE49-F238E27FC236}">
                <a16:creationId xmlns:a16="http://schemas.microsoft.com/office/drawing/2014/main" id="{81C08CCD-FBBE-FFCE-ABEB-93BB71EC8CFA}"/>
              </a:ext>
            </a:extLst>
          </p:cNvPr>
          <p:cNvGraphicFramePr>
            <a:graphicFrameLocks/>
          </p:cNvGraphicFramePr>
          <p:nvPr>
            <p:extLst>
              <p:ext uri="{D42A27DB-BD31-4B8C-83A1-F6EECF244321}">
                <p14:modId xmlns:p14="http://schemas.microsoft.com/office/powerpoint/2010/main" val="240150020"/>
              </p:ext>
            </p:extLst>
          </p:nvPr>
        </p:nvGraphicFramePr>
        <p:xfrm>
          <a:off x="2062943" y="2533191"/>
          <a:ext cx="5978122" cy="3610048"/>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D507D246-CB3F-DD3C-A082-A0A8EECFF57D}"/>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187930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107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4852-CA85-5072-FADE-A0CD1BB897A9}"/>
              </a:ext>
            </a:extLst>
          </p:cNvPr>
          <p:cNvSpPr>
            <a:spLocks noGrp="1"/>
          </p:cNvSpPr>
          <p:nvPr>
            <p:ph sz="half" idx="1"/>
          </p:nvPr>
        </p:nvSpPr>
        <p:spPr/>
        <p:txBody>
          <a:bodyPr/>
          <a:lstStyle/>
          <a:p>
            <a:r>
              <a:rPr lang="lt-LT" dirty="0"/>
              <a:t>Kiek vidutiniškai per savaitę skiriate laiko savanoriškai veiklai? </a:t>
            </a:r>
          </a:p>
        </p:txBody>
      </p:sp>
      <p:sp>
        <p:nvSpPr>
          <p:cNvPr id="3" name="Title 2">
            <a:extLst>
              <a:ext uri="{FF2B5EF4-FFF2-40B4-BE49-F238E27FC236}">
                <a16:creationId xmlns:a16="http://schemas.microsoft.com/office/drawing/2014/main" id="{10DD1F0C-5899-B7E1-B90E-8047DEE4CD46}"/>
              </a:ext>
            </a:extLst>
          </p:cNvPr>
          <p:cNvSpPr>
            <a:spLocks noGrp="1"/>
          </p:cNvSpPr>
          <p:nvPr>
            <p:ph type="title"/>
          </p:nvPr>
        </p:nvSpPr>
        <p:spPr>
          <a:xfrm>
            <a:off x="1221178" y="534712"/>
            <a:ext cx="10408702" cy="812530"/>
          </a:xfrm>
        </p:spPr>
        <p:txBody>
          <a:bodyPr/>
          <a:lstStyle/>
          <a:p>
            <a:r>
              <a:rPr lang="lt-LT" dirty="0"/>
              <a:t>VIDUTINIŠKAI PER SAVAITĘ SKIRIAMAS LAIKAS SAVANORIŠKAI VEIKLAI (PROC.)</a:t>
            </a:r>
          </a:p>
        </p:txBody>
      </p:sp>
      <p:sp>
        <p:nvSpPr>
          <p:cNvPr id="4" name="Content Placeholder 3">
            <a:extLst>
              <a:ext uri="{FF2B5EF4-FFF2-40B4-BE49-F238E27FC236}">
                <a16:creationId xmlns:a16="http://schemas.microsoft.com/office/drawing/2014/main" id="{0C79F119-06B5-6D3A-0AC2-6F435A233F1B}"/>
              </a:ext>
            </a:extLst>
          </p:cNvPr>
          <p:cNvSpPr>
            <a:spLocks noGrp="1"/>
          </p:cNvSpPr>
          <p:nvPr>
            <p:ph sz="half" idx="10"/>
          </p:nvPr>
        </p:nvSpPr>
        <p:spPr>
          <a:xfrm>
            <a:off x="8709862" y="1828800"/>
            <a:ext cx="2819709" cy="769441"/>
          </a:xfrm>
        </p:spPr>
        <p:txBody>
          <a:bodyPr/>
          <a:lstStyle/>
          <a:p>
            <a:r>
              <a:rPr lang="lt-LT" dirty="0"/>
              <a:t>Savanoriškai veiklai skiriančios mažiau nei valandą per mėnesį dažniau nurodo moterys, aukščiausio išsimokslinimo apklaustieji. </a:t>
            </a:r>
          </a:p>
        </p:txBody>
      </p:sp>
      <p:graphicFrame>
        <p:nvGraphicFramePr>
          <p:cNvPr id="7" name="Content Placeholder 6">
            <a:extLst>
              <a:ext uri="{FF2B5EF4-FFF2-40B4-BE49-F238E27FC236}">
                <a16:creationId xmlns:a16="http://schemas.microsoft.com/office/drawing/2014/main" id="{78081F20-9744-E93A-05EE-7711FBE90EB7}"/>
              </a:ext>
            </a:extLst>
          </p:cNvPr>
          <p:cNvGraphicFramePr>
            <a:graphicFrameLocks/>
          </p:cNvGraphicFramePr>
          <p:nvPr>
            <p:extLst>
              <p:ext uri="{D42A27DB-BD31-4B8C-83A1-F6EECF244321}">
                <p14:modId xmlns:p14="http://schemas.microsoft.com/office/powerpoint/2010/main" val="2651196643"/>
              </p:ext>
            </p:extLst>
          </p:nvPr>
        </p:nvGraphicFramePr>
        <p:xfrm>
          <a:off x="2062943" y="2533191"/>
          <a:ext cx="5978122" cy="3610048"/>
        </p:xfrm>
        <a:graphic>
          <a:graphicData uri="http://schemas.openxmlformats.org/drawingml/2006/chart">
            <c:chart xmlns:c="http://schemas.openxmlformats.org/drawingml/2006/chart" xmlns:r="http://schemas.openxmlformats.org/officeDocument/2006/relationships" r:id="rId2"/>
          </a:graphicData>
        </a:graphic>
      </p:graphicFrame>
      <p:sp>
        <p:nvSpPr>
          <p:cNvPr id="13" name="Content Placeholder 4">
            <a:extLst>
              <a:ext uri="{FF2B5EF4-FFF2-40B4-BE49-F238E27FC236}">
                <a16:creationId xmlns:a16="http://schemas.microsoft.com/office/drawing/2014/main" id="{0393D1C7-9610-ECB3-8D3F-C7F4BA73C3AA}"/>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2740580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B0DC48-7A00-452E-E7D4-76A207E30160}"/>
              </a:ext>
            </a:extLst>
          </p:cNvPr>
          <p:cNvSpPr>
            <a:spLocks noGrp="1"/>
          </p:cNvSpPr>
          <p:nvPr>
            <p:ph sz="half" idx="1"/>
          </p:nvPr>
        </p:nvSpPr>
        <p:spPr/>
        <p:txBody>
          <a:bodyPr/>
          <a:lstStyle/>
          <a:p>
            <a:r>
              <a:rPr lang="lt-LT" dirty="0"/>
              <a:t>Ar esate savanoriavęs keliose organizacijose vienu metu?</a:t>
            </a:r>
          </a:p>
        </p:txBody>
      </p:sp>
      <p:sp>
        <p:nvSpPr>
          <p:cNvPr id="3" name="Title 2">
            <a:extLst>
              <a:ext uri="{FF2B5EF4-FFF2-40B4-BE49-F238E27FC236}">
                <a16:creationId xmlns:a16="http://schemas.microsoft.com/office/drawing/2014/main" id="{C2123ABB-0943-1A87-B0A5-A2FB94F9B78C}"/>
              </a:ext>
            </a:extLst>
          </p:cNvPr>
          <p:cNvSpPr>
            <a:spLocks noGrp="1"/>
          </p:cNvSpPr>
          <p:nvPr>
            <p:ph type="title"/>
          </p:nvPr>
        </p:nvSpPr>
        <p:spPr/>
        <p:txBody>
          <a:bodyPr/>
          <a:lstStyle/>
          <a:p>
            <a:r>
              <a:rPr lang="lt-LT" dirty="0"/>
              <a:t>SAVANORYSTĖ KELIOSE ORGANICAZIJOSE VIENU METU (PROC.)</a:t>
            </a:r>
          </a:p>
        </p:txBody>
      </p:sp>
      <p:sp>
        <p:nvSpPr>
          <p:cNvPr id="4" name="Content Placeholder 3">
            <a:extLst>
              <a:ext uri="{FF2B5EF4-FFF2-40B4-BE49-F238E27FC236}">
                <a16:creationId xmlns:a16="http://schemas.microsoft.com/office/drawing/2014/main" id="{C76E89E0-5FF6-D9B9-A243-9D1F0A6F54F5}"/>
              </a:ext>
            </a:extLst>
          </p:cNvPr>
          <p:cNvSpPr>
            <a:spLocks noGrp="1"/>
          </p:cNvSpPr>
          <p:nvPr>
            <p:ph sz="half" idx="10"/>
          </p:nvPr>
        </p:nvSpPr>
        <p:spPr>
          <a:xfrm>
            <a:off x="8709862" y="1828800"/>
            <a:ext cx="2819709" cy="1107996"/>
          </a:xfrm>
        </p:spPr>
        <p:txBody>
          <a:bodyPr/>
          <a:lstStyle/>
          <a:p>
            <a:r>
              <a:rPr lang="lt-LT" dirty="0"/>
              <a:t>Anksčiau savanoriavę keliose organizacijose vienu metu dažniau nurodo vyrai. </a:t>
            </a:r>
          </a:p>
          <a:p>
            <a:endParaRPr lang="lt-LT" dirty="0"/>
          </a:p>
          <a:p>
            <a:r>
              <a:rPr lang="lt-LT" dirty="0"/>
              <a:t>Nėra, bet norėtų – aukščiausio išsimokslinimo respondentai. </a:t>
            </a:r>
          </a:p>
        </p:txBody>
      </p:sp>
      <p:graphicFrame>
        <p:nvGraphicFramePr>
          <p:cNvPr id="7" name="Content Placeholder 6">
            <a:extLst>
              <a:ext uri="{FF2B5EF4-FFF2-40B4-BE49-F238E27FC236}">
                <a16:creationId xmlns:a16="http://schemas.microsoft.com/office/drawing/2014/main" id="{60BC8524-DD47-30AF-61A3-2AC91604D45C}"/>
              </a:ext>
            </a:extLst>
          </p:cNvPr>
          <p:cNvGraphicFramePr>
            <a:graphicFrameLocks/>
          </p:cNvGraphicFramePr>
          <p:nvPr>
            <p:extLst>
              <p:ext uri="{D42A27DB-BD31-4B8C-83A1-F6EECF244321}">
                <p14:modId xmlns:p14="http://schemas.microsoft.com/office/powerpoint/2010/main" val="1141389992"/>
              </p:ext>
            </p:extLst>
          </p:nvPr>
        </p:nvGraphicFramePr>
        <p:xfrm>
          <a:off x="1875934" y="2771480"/>
          <a:ext cx="6429080" cy="2960017"/>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194EE964-B8A3-DE06-D478-1311E4A7F865}"/>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790565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1A8E58-E7AF-BA57-D01E-D415674D3EF3}"/>
              </a:ext>
            </a:extLst>
          </p:cNvPr>
          <p:cNvSpPr>
            <a:spLocks noGrp="1"/>
          </p:cNvSpPr>
          <p:nvPr>
            <p:ph sz="half" idx="1"/>
          </p:nvPr>
        </p:nvSpPr>
        <p:spPr/>
        <p:txBody>
          <a:bodyPr/>
          <a:lstStyle/>
          <a:p>
            <a:r>
              <a:rPr lang="lt-LT" dirty="0"/>
              <a:t>Kur ieškote informacijos apie savanorystės galimybes? </a:t>
            </a:r>
          </a:p>
        </p:txBody>
      </p:sp>
      <p:sp>
        <p:nvSpPr>
          <p:cNvPr id="3" name="Title 2">
            <a:extLst>
              <a:ext uri="{FF2B5EF4-FFF2-40B4-BE49-F238E27FC236}">
                <a16:creationId xmlns:a16="http://schemas.microsoft.com/office/drawing/2014/main" id="{C88ABB69-5A73-4390-7D2A-B0E650FAB7C3}"/>
              </a:ext>
            </a:extLst>
          </p:cNvPr>
          <p:cNvSpPr>
            <a:spLocks noGrp="1"/>
          </p:cNvSpPr>
          <p:nvPr>
            <p:ph type="title"/>
          </p:nvPr>
        </p:nvSpPr>
        <p:spPr/>
        <p:txBody>
          <a:bodyPr/>
          <a:lstStyle/>
          <a:p>
            <a:r>
              <a:rPr lang="lt-LT" dirty="0"/>
              <a:t>INFORMACIJOS PAIEŠKOS ŠALTINIAI APIE SAVANORYSTĘ (PROC.)</a:t>
            </a:r>
          </a:p>
        </p:txBody>
      </p:sp>
      <p:sp>
        <p:nvSpPr>
          <p:cNvPr id="4" name="Content Placeholder 3">
            <a:extLst>
              <a:ext uri="{FF2B5EF4-FFF2-40B4-BE49-F238E27FC236}">
                <a16:creationId xmlns:a16="http://schemas.microsoft.com/office/drawing/2014/main" id="{6D7F5D65-A8E1-AB08-3019-FF736B193324}"/>
              </a:ext>
            </a:extLst>
          </p:cNvPr>
          <p:cNvSpPr>
            <a:spLocks noGrp="1"/>
          </p:cNvSpPr>
          <p:nvPr>
            <p:ph sz="half" idx="10"/>
          </p:nvPr>
        </p:nvSpPr>
        <p:spPr>
          <a:xfrm>
            <a:off x="8709862" y="1828800"/>
            <a:ext cx="2819709" cy="1785104"/>
          </a:xfrm>
        </p:spPr>
        <p:txBody>
          <a:bodyPr/>
          <a:lstStyle/>
          <a:p>
            <a:r>
              <a:rPr lang="lt-LT" dirty="0"/>
              <a:t>Informacijos internete dažniau ieško didžiųjų miestų gyventojai.</a:t>
            </a:r>
          </a:p>
          <a:p>
            <a:endParaRPr lang="lt-LT" dirty="0"/>
          </a:p>
          <a:p>
            <a:r>
              <a:rPr lang="lt-LT" dirty="0"/>
              <a:t>Socialiniuose tinkluose – vyrai.</a:t>
            </a:r>
          </a:p>
          <a:p>
            <a:endParaRPr lang="lt-LT" dirty="0"/>
          </a:p>
          <a:p>
            <a:r>
              <a:rPr lang="lt-LT" dirty="0"/>
              <a:t>Per šeimos narius, draugus – 56 metų ir vyresni respondentai. </a:t>
            </a:r>
          </a:p>
          <a:p>
            <a:endParaRPr lang="lt-LT" dirty="0"/>
          </a:p>
          <a:p>
            <a:r>
              <a:rPr lang="lt-LT" dirty="0"/>
              <a:t>Darbe / ugdymo įstaigoje – didžiausių pajamų apklaustieji. </a:t>
            </a:r>
          </a:p>
        </p:txBody>
      </p:sp>
      <p:graphicFrame>
        <p:nvGraphicFramePr>
          <p:cNvPr id="7" name="Content Placeholder 6">
            <a:extLst>
              <a:ext uri="{FF2B5EF4-FFF2-40B4-BE49-F238E27FC236}">
                <a16:creationId xmlns:a16="http://schemas.microsoft.com/office/drawing/2014/main" id="{89651E96-F6DD-8D53-B2EB-A28C9D36893E}"/>
              </a:ext>
            </a:extLst>
          </p:cNvPr>
          <p:cNvGraphicFramePr>
            <a:graphicFrameLocks/>
          </p:cNvGraphicFramePr>
          <p:nvPr>
            <p:extLst>
              <p:ext uri="{D42A27DB-BD31-4B8C-83A1-F6EECF244321}">
                <p14:modId xmlns:p14="http://schemas.microsoft.com/office/powerpoint/2010/main" val="2224207347"/>
              </p:ext>
            </p:extLst>
          </p:nvPr>
        </p:nvGraphicFramePr>
        <p:xfrm>
          <a:off x="857250" y="2428964"/>
          <a:ext cx="7448551" cy="3781336"/>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3E8B55EC-FD98-1E31-C881-C150DA63F22F}"/>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
        <p:nvSpPr>
          <p:cNvPr id="5" name="TextBox 4">
            <a:extLst>
              <a:ext uri="{FF2B5EF4-FFF2-40B4-BE49-F238E27FC236}">
                <a16:creationId xmlns:a16="http://schemas.microsoft.com/office/drawing/2014/main" id="{C916A9D6-E0B0-4629-6D27-D37B785D7891}"/>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Tree>
    <p:extLst>
      <p:ext uri="{BB962C8B-B14F-4D97-AF65-F5344CB8AC3E}">
        <p14:creationId xmlns:p14="http://schemas.microsoft.com/office/powerpoint/2010/main" val="3475748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8DC890-BDA1-C351-FA87-B4570235BA50}"/>
              </a:ext>
            </a:extLst>
          </p:cNvPr>
          <p:cNvSpPr>
            <a:spLocks noGrp="1"/>
          </p:cNvSpPr>
          <p:nvPr>
            <p:ph sz="half" idx="1"/>
          </p:nvPr>
        </p:nvSpPr>
        <p:spPr>
          <a:xfrm>
            <a:off x="1225462" y="1521965"/>
            <a:ext cx="9736580" cy="276999"/>
          </a:xfrm>
        </p:spPr>
        <p:txBody>
          <a:bodyPr/>
          <a:lstStyle/>
          <a:p>
            <a:r>
              <a:rPr lang="lt-LT" dirty="0"/>
              <a:t>Kokia savanoriška veikla Jums teko užsiimti? </a:t>
            </a:r>
          </a:p>
        </p:txBody>
      </p:sp>
      <p:sp>
        <p:nvSpPr>
          <p:cNvPr id="3" name="Title 2">
            <a:extLst>
              <a:ext uri="{FF2B5EF4-FFF2-40B4-BE49-F238E27FC236}">
                <a16:creationId xmlns:a16="http://schemas.microsoft.com/office/drawing/2014/main" id="{4E68BC4C-A6BE-FD2E-9F8C-AF9BE0DBBDF5}"/>
              </a:ext>
            </a:extLst>
          </p:cNvPr>
          <p:cNvSpPr>
            <a:spLocks noGrp="1"/>
          </p:cNvSpPr>
          <p:nvPr>
            <p:ph type="title"/>
          </p:nvPr>
        </p:nvSpPr>
        <p:spPr/>
        <p:txBody>
          <a:bodyPr/>
          <a:lstStyle/>
          <a:p>
            <a:r>
              <a:rPr lang="en-US" dirty="0"/>
              <a:t>SAVANORI</a:t>
            </a:r>
            <a:r>
              <a:rPr lang="lt-LT" dirty="0"/>
              <a:t>ŠKOS VEIKLOS POBŪDIS (PROC.)</a:t>
            </a:r>
          </a:p>
        </p:txBody>
      </p:sp>
      <p:sp>
        <p:nvSpPr>
          <p:cNvPr id="4" name="Content Placeholder 3">
            <a:extLst>
              <a:ext uri="{FF2B5EF4-FFF2-40B4-BE49-F238E27FC236}">
                <a16:creationId xmlns:a16="http://schemas.microsoft.com/office/drawing/2014/main" id="{E1BCA230-FDF6-18FB-F663-E96E87A9687B}"/>
              </a:ext>
            </a:extLst>
          </p:cNvPr>
          <p:cNvSpPr>
            <a:spLocks noGrp="1"/>
          </p:cNvSpPr>
          <p:nvPr>
            <p:ph sz="half" idx="10"/>
          </p:nvPr>
        </p:nvSpPr>
        <p:spPr>
          <a:xfrm>
            <a:off x="8709862" y="1828800"/>
            <a:ext cx="2819709" cy="1277273"/>
          </a:xfrm>
        </p:spPr>
        <p:txBody>
          <a:bodyPr/>
          <a:lstStyle/>
          <a:p>
            <a:r>
              <a:rPr lang="lt-LT" dirty="0"/>
              <a:t>Pagalba senjorams dažniau teko užsiimti moterims.</a:t>
            </a:r>
          </a:p>
          <a:p>
            <a:endParaRPr lang="lt-LT" dirty="0"/>
          </a:p>
          <a:p>
            <a:r>
              <a:rPr lang="lt-LT" dirty="0"/>
              <a:t>Aplinkosauga – kaimo vietovių gyventojams.</a:t>
            </a:r>
          </a:p>
          <a:p>
            <a:endParaRPr lang="lt-LT" dirty="0"/>
          </a:p>
          <a:p>
            <a:r>
              <a:rPr lang="lt-LT" dirty="0"/>
              <a:t>Sporto renginiais – vyrams.</a:t>
            </a:r>
          </a:p>
        </p:txBody>
      </p:sp>
      <p:graphicFrame>
        <p:nvGraphicFramePr>
          <p:cNvPr id="7" name="Content Placeholder 6">
            <a:extLst>
              <a:ext uri="{FF2B5EF4-FFF2-40B4-BE49-F238E27FC236}">
                <a16:creationId xmlns:a16="http://schemas.microsoft.com/office/drawing/2014/main" id="{11C2B1C2-1495-6F12-44AA-DFF1D8CC7E5F}"/>
              </a:ext>
            </a:extLst>
          </p:cNvPr>
          <p:cNvGraphicFramePr>
            <a:graphicFrameLocks/>
          </p:cNvGraphicFramePr>
          <p:nvPr>
            <p:extLst>
              <p:ext uri="{D42A27DB-BD31-4B8C-83A1-F6EECF244321}">
                <p14:modId xmlns:p14="http://schemas.microsoft.com/office/powerpoint/2010/main" val="1484181663"/>
              </p:ext>
            </p:extLst>
          </p:nvPr>
        </p:nvGraphicFramePr>
        <p:xfrm>
          <a:off x="485776" y="2375070"/>
          <a:ext cx="8429624" cy="4032131"/>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4">
            <a:extLst>
              <a:ext uri="{FF2B5EF4-FFF2-40B4-BE49-F238E27FC236}">
                <a16:creationId xmlns:a16="http://schemas.microsoft.com/office/drawing/2014/main" id="{E4631BFC-40E7-0580-C69F-BB648547E06B}"/>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
        <p:nvSpPr>
          <p:cNvPr id="11" name="TextBox 10">
            <a:extLst>
              <a:ext uri="{FF2B5EF4-FFF2-40B4-BE49-F238E27FC236}">
                <a16:creationId xmlns:a16="http://schemas.microsoft.com/office/drawing/2014/main" id="{14C257E0-2BF3-63E1-F8E7-E6ECD86B4179}"/>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Tree>
    <p:extLst>
      <p:ext uri="{BB962C8B-B14F-4D97-AF65-F5344CB8AC3E}">
        <p14:creationId xmlns:p14="http://schemas.microsoft.com/office/powerpoint/2010/main" val="2848299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EBF0E0-CF3B-B723-E489-AA0C2001EF27}"/>
              </a:ext>
            </a:extLst>
          </p:cNvPr>
          <p:cNvSpPr>
            <a:spLocks noGrp="1"/>
          </p:cNvSpPr>
          <p:nvPr>
            <p:ph sz="half" idx="1"/>
          </p:nvPr>
        </p:nvSpPr>
        <p:spPr>
          <a:xfrm>
            <a:off x="1225462" y="1521965"/>
            <a:ext cx="9736580" cy="276999"/>
          </a:xfrm>
        </p:spPr>
        <p:txBody>
          <a:bodyPr/>
          <a:lstStyle/>
          <a:p>
            <a:r>
              <a:rPr lang="lt-LT" dirty="0"/>
              <a:t>Koks savanorystės veiklos tipas Jums yra labiausiai priimtinas?</a:t>
            </a:r>
          </a:p>
        </p:txBody>
      </p:sp>
      <p:sp>
        <p:nvSpPr>
          <p:cNvPr id="3" name="Title 2">
            <a:extLst>
              <a:ext uri="{FF2B5EF4-FFF2-40B4-BE49-F238E27FC236}">
                <a16:creationId xmlns:a16="http://schemas.microsoft.com/office/drawing/2014/main" id="{4DC28096-8A9C-DD0A-F88A-F44E3A8B9547}"/>
              </a:ext>
            </a:extLst>
          </p:cNvPr>
          <p:cNvSpPr>
            <a:spLocks noGrp="1"/>
          </p:cNvSpPr>
          <p:nvPr>
            <p:ph type="title"/>
          </p:nvPr>
        </p:nvSpPr>
        <p:spPr/>
        <p:txBody>
          <a:bodyPr/>
          <a:lstStyle/>
          <a:p>
            <a:r>
              <a:rPr lang="lt-LT" dirty="0"/>
              <a:t>LABIAUSIAI PRIIMTIAS SAVANORYSTĖS VEIKLOS TIPAS (PROC.)</a:t>
            </a:r>
          </a:p>
        </p:txBody>
      </p:sp>
      <p:graphicFrame>
        <p:nvGraphicFramePr>
          <p:cNvPr id="7" name="Content Placeholder 6">
            <a:extLst>
              <a:ext uri="{FF2B5EF4-FFF2-40B4-BE49-F238E27FC236}">
                <a16:creationId xmlns:a16="http://schemas.microsoft.com/office/drawing/2014/main" id="{D54638F3-550E-B4DE-1C56-7DD4A873D66E}"/>
              </a:ext>
            </a:extLst>
          </p:cNvPr>
          <p:cNvGraphicFramePr>
            <a:graphicFrameLocks/>
          </p:cNvGraphicFramePr>
          <p:nvPr>
            <p:extLst>
              <p:ext uri="{D42A27DB-BD31-4B8C-83A1-F6EECF244321}">
                <p14:modId xmlns:p14="http://schemas.microsoft.com/office/powerpoint/2010/main" val="3236730898"/>
              </p:ext>
            </p:extLst>
          </p:nvPr>
        </p:nvGraphicFramePr>
        <p:xfrm>
          <a:off x="1132665" y="2233524"/>
          <a:ext cx="8651155" cy="4391025"/>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4">
            <a:extLst>
              <a:ext uri="{FF2B5EF4-FFF2-40B4-BE49-F238E27FC236}">
                <a16:creationId xmlns:a16="http://schemas.microsoft.com/office/drawing/2014/main" id="{CB3E408C-E5E5-DBFD-5A31-683C2B92B52F}"/>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3736027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C1BBDB-C199-3318-582A-20D281CC526D}"/>
              </a:ext>
            </a:extLst>
          </p:cNvPr>
          <p:cNvSpPr>
            <a:spLocks noGrp="1"/>
          </p:cNvSpPr>
          <p:nvPr>
            <p:ph sz="half" idx="1"/>
          </p:nvPr>
        </p:nvSpPr>
        <p:spPr>
          <a:xfrm>
            <a:off x="1225462" y="1521965"/>
            <a:ext cx="9736580" cy="276999"/>
          </a:xfrm>
        </p:spPr>
        <p:txBody>
          <a:bodyPr/>
          <a:lstStyle/>
          <a:p>
            <a:r>
              <a:rPr lang="lt-LT" dirty="0"/>
              <a:t>Dėl kokių priežasčių Jūs renkatės savanorišką veiklą?</a:t>
            </a:r>
          </a:p>
        </p:txBody>
      </p:sp>
      <p:sp>
        <p:nvSpPr>
          <p:cNvPr id="3" name="Title 2">
            <a:extLst>
              <a:ext uri="{FF2B5EF4-FFF2-40B4-BE49-F238E27FC236}">
                <a16:creationId xmlns:a16="http://schemas.microsoft.com/office/drawing/2014/main" id="{37F812C9-F00B-FC93-7DC5-49498ACAF8CD}"/>
              </a:ext>
            </a:extLst>
          </p:cNvPr>
          <p:cNvSpPr>
            <a:spLocks noGrp="1"/>
          </p:cNvSpPr>
          <p:nvPr>
            <p:ph type="title"/>
          </p:nvPr>
        </p:nvSpPr>
        <p:spPr/>
        <p:txBody>
          <a:bodyPr/>
          <a:lstStyle/>
          <a:p>
            <a:r>
              <a:rPr lang="lt-LT" dirty="0"/>
              <a:t>PRIEŽASTYS SAVANORIAUTI (PROC.)</a:t>
            </a:r>
          </a:p>
        </p:txBody>
      </p:sp>
      <p:sp>
        <p:nvSpPr>
          <p:cNvPr id="4" name="Content Placeholder 3">
            <a:extLst>
              <a:ext uri="{FF2B5EF4-FFF2-40B4-BE49-F238E27FC236}">
                <a16:creationId xmlns:a16="http://schemas.microsoft.com/office/drawing/2014/main" id="{D1CAC1A6-7742-1F62-2B85-B2957E0F83BA}"/>
              </a:ext>
            </a:extLst>
          </p:cNvPr>
          <p:cNvSpPr>
            <a:spLocks noGrp="1"/>
          </p:cNvSpPr>
          <p:nvPr>
            <p:ph sz="half" idx="10"/>
          </p:nvPr>
        </p:nvSpPr>
        <p:spPr>
          <a:xfrm>
            <a:off x="9173183" y="1653337"/>
            <a:ext cx="2937413" cy="1785104"/>
          </a:xfrm>
        </p:spPr>
        <p:txBody>
          <a:bodyPr/>
          <a:lstStyle/>
          <a:p>
            <a:r>
              <a:rPr lang="lt-LT" dirty="0"/>
              <a:t>Savanorišką veiklą dėl pagalbos kitiems dažniau renkasi 56 metų ir vyresni apklaustieji. </a:t>
            </a:r>
          </a:p>
          <a:p>
            <a:endParaRPr lang="lt-LT" dirty="0"/>
          </a:p>
          <a:p>
            <a:r>
              <a:rPr lang="lt-LT" dirty="0"/>
              <a:t>Kadangi jaučiasi esančios naudingos vietos bendruomenei – moterys, rajono centrų ir kaimo vietovių gyventojai. </a:t>
            </a:r>
          </a:p>
          <a:p>
            <a:endParaRPr lang="lt-LT" dirty="0"/>
          </a:p>
          <a:p>
            <a:r>
              <a:rPr lang="fi-FI" dirty="0"/>
              <a:t>Kadangi tai suteikia asmeninę prasmę</a:t>
            </a:r>
            <a:r>
              <a:rPr lang="lt-LT" dirty="0"/>
              <a:t> – moterys.</a:t>
            </a:r>
          </a:p>
        </p:txBody>
      </p:sp>
      <p:sp>
        <p:nvSpPr>
          <p:cNvPr id="7" name="TextBox 6">
            <a:extLst>
              <a:ext uri="{FF2B5EF4-FFF2-40B4-BE49-F238E27FC236}">
                <a16:creationId xmlns:a16="http://schemas.microsoft.com/office/drawing/2014/main" id="{8EDC1B08-5C53-86A0-42EF-1F747C2738ED}"/>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graphicFrame>
        <p:nvGraphicFramePr>
          <p:cNvPr id="8" name="Content Placeholder 6">
            <a:extLst>
              <a:ext uri="{FF2B5EF4-FFF2-40B4-BE49-F238E27FC236}">
                <a16:creationId xmlns:a16="http://schemas.microsoft.com/office/drawing/2014/main" id="{8AAB29BE-6764-5B36-BE05-05ED93AAB4CD}"/>
              </a:ext>
            </a:extLst>
          </p:cNvPr>
          <p:cNvGraphicFramePr>
            <a:graphicFrameLocks/>
          </p:cNvGraphicFramePr>
          <p:nvPr>
            <p:extLst>
              <p:ext uri="{D42A27DB-BD31-4B8C-83A1-F6EECF244321}">
                <p14:modId xmlns:p14="http://schemas.microsoft.com/office/powerpoint/2010/main" val="3086825401"/>
              </p:ext>
            </p:extLst>
          </p:nvPr>
        </p:nvGraphicFramePr>
        <p:xfrm>
          <a:off x="-20282" y="2162025"/>
          <a:ext cx="9485295" cy="4373093"/>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4">
            <a:extLst>
              <a:ext uri="{FF2B5EF4-FFF2-40B4-BE49-F238E27FC236}">
                <a16:creationId xmlns:a16="http://schemas.microsoft.com/office/drawing/2014/main" id="{AF6A45CA-836E-3B8F-7372-A6671EEE0CAC}"/>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3049873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8CD489-69BB-4D54-72FA-F23D255FA64C}"/>
              </a:ext>
            </a:extLst>
          </p:cNvPr>
          <p:cNvSpPr>
            <a:spLocks noGrp="1"/>
          </p:cNvSpPr>
          <p:nvPr>
            <p:ph sz="half" idx="1"/>
          </p:nvPr>
        </p:nvSpPr>
        <p:spPr/>
        <p:txBody>
          <a:bodyPr/>
          <a:lstStyle/>
          <a:p>
            <a:r>
              <a:rPr lang="lt-LT" dirty="0"/>
              <a:t>Kiek savanorystėje Jums svarbūs šie aspektai:</a:t>
            </a:r>
          </a:p>
        </p:txBody>
      </p:sp>
      <p:sp>
        <p:nvSpPr>
          <p:cNvPr id="3" name="Title 2">
            <a:extLst>
              <a:ext uri="{FF2B5EF4-FFF2-40B4-BE49-F238E27FC236}">
                <a16:creationId xmlns:a16="http://schemas.microsoft.com/office/drawing/2014/main" id="{385B3942-D339-92A0-9A10-C5419EF2ED97}"/>
              </a:ext>
            </a:extLst>
          </p:cNvPr>
          <p:cNvSpPr>
            <a:spLocks noGrp="1"/>
          </p:cNvSpPr>
          <p:nvPr>
            <p:ph type="title"/>
          </p:nvPr>
        </p:nvSpPr>
        <p:spPr>
          <a:xfrm>
            <a:off x="1221178" y="534712"/>
            <a:ext cx="10408702" cy="812530"/>
          </a:xfrm>
        </p:spPr>
        <p:txBody>
          <a:bodyPr/>
          <a:lstStyle/>
          <a:p>
            <a:r>
              <a:rPr lang="lt-LT" dirty="0"/>
              <a:t>SVARBIAUSI SAVANORYSTĖS ASPEKTAI GYVENTOJŲ POŽIŪRIU (PROC.)</a:t>
            </a:r>
          </a:p>
        </p:txBody>
      </p:sp>
      <p:graphicFrame>
        <p:nvGraphicFramePr>
          <p:cNvPr id="9" name="Content Placeholder 9">
            <a:extLst>
              <a:ext uri="{FF2B5EF4-FFF2-40B4-BE49-F238E27FC236}">
                <a16:creationId xmlns:a16="http://schemas.microsoft.com/office/drawing/2014/main" id="{F54DF3D5-D7ED-27B4-B316-52A42E8932C2}"/>
              </a:ext>
            </a:extLst>
          </p:cNvPr>
          <p:cNvGraphicFramePr>
            <a:graphicFrameLocks/>
          </p:cNvGraphicFramePr>
          <p:nvPr>
            <p:extLst>
              <p:ext uri="{D42A27DB-BD31-4B8C-83A1-F6EECF244321}">
                <p14:modId xmlns:p14="http://schemas.microsoft.com/office/powerpoint/2010/main" val="878779723"/>
              </p:ext>
            </p:extLst>
          </p:nvPr>
        </p:nvGraphicFramePr>
        <p:xfrm>
          <a:off x="-272710" y="1968823"/>
          <a:ext cx="8344994" cy="4640037"/>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4">
            <a:extLst>
              <a:ext uri="{FF2B5EF4-FFF2-40B4-BE49-F238E27FC236}">
                <a16:creationId xmlns:a16="http://schemas.microsoft.com/office/drawing/2014/main" id="{A25A022C-3F5A-9A30-93CC-9E3804491C50}"/>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graphicFrame>
        <p:nvGraphicFramePr>
          <p:cNvPr id="10" name="Content Placeholder 10">
            <a:extLst>
              <a:ext uri="{FF2B5EF4-FFF2-40B4-BE49-F238E27FC236}">
                <a16:creationId xmlns:a16="http://schemas.microsoft.com/office/drawing/2014/main" id="{F71B7BF1-C9A1-779B-2898-7C2B4F94D5B9}"/>
              </a:ext>
            </a:extLst>
          </p:cNvPr>
          <p:cNvGraphicFramePr>
            <a:graphicFrameLocks/>
          </p:cNvGraphicFramePr>
          <p:nvPr>
            <p:extLst>
              <p:ext uri="{D42A27DB-BD31-4B8C-83A1-F6EECF244321}">
                <p14:modId xmlns:p14="http://schemas.microsoft.com/office/powerpoint/2010/main" val="1896485447"/>
              </p:ext>
            </p:extLst>
          </p:nvPr>
        </p:nvGraphicFramePr>
        <p:xfrm>
          <a:off x="7984433" y="2477816"/>
          <a:ext cx="1847827" cy="38662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FB07495A-DC48-1367-7195-6207A0405EAF}"/>
              </a:ext>
            </a:extLst>
          </p:cNvPr>
          <p:cNvSpPr txBox="1"/>
          <p:nvPr/>
        </p:nvSpPr>
        <p:spPr>
          <a:xfrm>
            <a:off x="8029454" y="2265854"/>
            <a:ext cx="1471750" cy="261610"/>
          </a:xfrm>
          <a:prstGeom prst="rect">
            <a:avLst/>
          </a:prstGeom>
          <a:noFill/>
        </p:spPr>
        <p:txBody>
          <a:bodyPr wrap="square" rtlCol="0">
            <a:spAutoFit/>
          </a:bodyPr>
          <a:lstStyle/>
          <a:p>
            <a:pPr algn="ctr"/>
            <a:r>
              <a:rPr lang="lt-LT" sz="1100" b="1" dirty="0">
                <a:solidFill>
                  <a:schemeClr val="tx1">
                    <a:lumMod val="65000"/>
                    <a:lumOff val="35000"/>
                  </a:schemeClr>
                </a:solidFill>
              </a:rPr>
              <a:t>VIDURKIAI</a:t>
            </a:r>
            <a:endParaRPr lang="en-US" sz="1100" b="1" dirty="0">
              <a:solidFill>
                <a:schemeClr val="tx1">
                  <a:lumMod val="65000"/>
                  <a:lumOff val="35000"/>
                </a:schemeClr>
              </a:solidFill>
            </a:endParaRPr>
          </a:p>
        </p:txBody>
      </p:sp>
      <p:sp>
        <p:nvSpPr>
          <p:cNvPr id="12" name="Content Placeholder 3">
            <a:extLst>
              <a:ext uri="{FF2B5EF4-FFF2-40B4-BE49-F238E27FC236}">
                <a16:creationId xmlns:a16="http://schemas.microsoft.com/office/drawing/2014/main" id="{91DB84AE-9798-E349-646A-98D2977AC638}"/>
              </a:ext>
            </a:extLst>
          </p:cNvPr>
          <p:cNvSpPr>
            <a:spLocks noGrp="1"/>
          </p:cNvSpPr>
          <p:nvPr>
            <p:ph sz="half" idx="10"/>
          </p:nvPr>
        </p:nvSpPr>
        <p:spPr>
          <a:xfrm>
            <a:off x="9562289" y="1347242"/>
            <a:ext cx="2532436" cy="4662815"/>
          </a:xfrm>
        </p:spPr>
        <p:txBody>
          <a:bodyPr/>
          <a:lstStyle/>
          <a:p>
            <a:r>
              <a:rPr lang="lt-LT" dirty="0"/>
              <a:t>Žmogiškas, šiltas bendravimas su organizacijos atstovais ir organizacijos reputacija dažniau labai svarbus aukščiausio išsimokslinimo apklaustiesiems. </a:t>
            </a:r>
          </a:p>
          <a:p>
            <a:endParaRPr lang="lt-LT" dirty="0"/>
          </a:p>
          <a:p>
            <a:r>
              <a:rPr lang="lt-LT" dirty="0"/>
              <a:t>Organizacijos vertybės ir misija dažniau labai svarbi aukštesnio išsimokslinimo respondentams </a:t>
            </a:r>
          </a:p>
          <a:p>
            <a:endParaRPr lang="lt-LT" dirty="0"/>
          </a:p>
          <a:p>
            <a:r>
              <a:rPr lang="lt-LT" dirty="0"/>
              <a:t>Lankstus veiklos grafikas dažniau labai svarbus moterims.</a:t>
            </a:r>
          </a:p>
          <a:p>
            <a:endParaRPr lang="lt-LT" dirty="0"/>
          </a:p>
          <a:p>
            <a:r>
              <a:rPr lang="lt-LT" dirty="0"/>
              <a:t>Galimybė dalyvauti vienkartinėje ar trumpalaikėje veikloje dažniau labai svarbi aukščiausio išsimokslinimo respondentams. Svarbi – 56 metų ir vyresniems apklaustiesiems. </a:t>
            </a:r>
          </a:p>
          <a:p>
            <a:endParaRPr lang="lt-LT" dirty="0"/>
          </a:p>
          <a:p>
            <a:r>
              <a:rPr lang="lt-LT" dirty="0"/>
              <a:t>Galimybė mokytis, tobulėti veiklos metu dažniau labai svarbi moterims.</a:t>
            </a:r>
          </a:p>
          <a:p>
            <a:r>
              <a:rPr lang="lt-LT" dirty="0"/>
              <a:t>Svarbi – 46 metų ir vyresniems apklaustiesiems.</a:t>
            </a:r>
          </a:p>
          <a:p>
            <a:endParaRPr lang="lt-LT" dirty="0"/>
          </a:p>
          <a:p>
            <a:r>
              <a:rPr lang="lt-LT" dirty="0"/>
              <a:t>Organizacijos įvaizdis dažniau svarbus aukštesnio išsimokslinimo respondentams. </a:t>
            </a:r>
          </a:p>
        </p:txBody>
      </p:sp>
    </p:spTree>
    <p:extLst>
      <p:ext uri="{BB962C8B-B14F-4D97-AF65-F5344CB8AC3E}">
        <p14:creationId xmlns:p14="http://schemas.microsoft.com/office/powerpoint/2010/main" val="1261911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BD8F50-8054-00BF-895D-D878876831D1}"/>
              </a:ext>
            </a:extLst>
          </p:cNvPr>
          <p:cNvSpPr>
            <a:spLocks noGrp="1"/>
          </p:cNvSpPr>
          <p:nvPr>
            <p:ph sz="half" idx="1"/>
          </p:nvPr>
        </p:nvSpPr>
        <p:spPr/>
        <p:txBody>
          <a:bodyPr/>
          <a:lstStyle/>
          <a:p>
            <a:r>
              <a:rPr lang="lt-LT" dirty="0"/>
              <a:t>Savanoriaujant arba po savanorystės aš:</a:t>
            </a:r>
          </a:p>
        </p:txBody>
      </p:sp>
      <p:sp>
        <p:nvSpPr>
          <p:cNvPr id="3" name="Title 2">
            <a:extLst>
              <a:ext uri="{FF2B5EF4-FFF2-40B4-BE49-F238E27FC236}">
                <a16:creationId xmlns:a16="http://schemas.microsoft.com/office/drawing/2014/main" id="{0E29CD4B-04BD-9F9A-FF00-6924153D47C5}"/>
              </a:ext>
            </a:extLst>
          </p:cNvPr>
          <p:cNvSpPr>
            <a:spLocks noGrp="1"/>
          </p:cNvSpPr>
          <p:nvPr>
            <p:ph type="title"/>
          </p:nvPr>
        </p:nvSpPr>
        <p:spPr>
          <a:xfrm>
            <a:off x="1221178" y="534712"/>
            <a:ext cx="10408702" cy="812530"/>
          </a:xfrm>
        </p:spPr>
        <p:txBody>
          <a:bodyPr/>
          <a:lstStyle/>
          <a:p>
            <a:r>
              <a:rPr lang="lt-LT" dirty="0"/>
              <a:t>SAVANORYSTĖS POVEIKIS VERTYBĖMS, ELGESIUI IR SAVIJAUTAI (PROC.)</a:t>
            </a:r>
          </a:p>
        </p:txBody>
      </p:sp>
      <p:sp>
        <p:nvSpPr>
          <p:cNvPr id="4" name="Content Placeholder 3">
            <a:extLst>
              <a:ext uri="{FF2B5EF4-FFF2-40B4-BE49-F238E27FC236}">
                <a16:creationId xmlns:a16="http://schemas.microsoft.com/office/drawing/2014/main" id="{CF461203-A6C0-E44F-D2E1-4179B0E09BB7}"/>
              </a:ext>
            </a:extLst>
          </p:cNvPr>
          <p:cNvSpPr>
            <a:spLocks noGrp="1"/>
          </p:cNvSpPr>
          <p:nvPr>
            <p:ph sz="half" idx="10"/>
          </p:nvPr>
        </p:nvSpPr>
        <p:spPr>
          <a:xfrm>
            <a:off x="8709862" y="1828800"/>
            <a:ext cx="2819709" cy="1107996"/>
          </a:xfrm>
        </p:spPr>
        <p:txBody>
          <a:bodyPr/>
          <a:lstStyle/>
          <a:p>
            <a:r>
              <a:rPr lang="lt-LT" dirty="0"/>
              <a:t>Sustiprinusios savo vertybes dažniau teigia moterys. </a:t>
            </a:r>
          </a:p>
          <a:p>
            <a:endParaRPr lang="lt-LT" dirty="0"/>
          </a:p>
          <a:p>
            <a:r>
              <a:rPr lang="lt-LT" dirty="0"/>
              <a:t>Pajutę ryšį su bendruomene ar konkrečia žmonių grupe – vidurinio išsimokslinimo respondentai. </a:t>
            </a:r>
          </a:p>
        </p:txBody>
      </p:sp>
      <p:graphicFrame>
        <p:nvGraphicFramePr>
          <p:cNvPr id="7" name="Content Placeholder 6">
            <a:extLst>
              <a:ext uri="{FF2B5EF4-FFF2-40B4-BE49-F238E27FC236}">
                <a16:creationId xmlns:a16="http://schemas.microsoft.com/office/drawing/2014/main" id="{014F51FC-5FEA-4D6E-490E-5C0BB15E4FFD}"/>
              </a:ext>
            </a:extLst>
          </p:cNvPr>
          <p:cNvGraphicFramePr>
            <a:graphicFrameLocks/>
          </p:cNvGraphicFramePr>
          <p:nvPr>
            <p:extLst>
              <p:ext uri="{D42A27DB-BD31-4B8C-83A1-F6EECF244321}">
                <p14:modId xmlns:p14="http://schemas.microsoft.com/office/powerpoint/2010/main" val="4148312126"/>
              </p:ext>
            </p:extLst>
          </p:nvPr>
        </p:nvGraphicFramePr>
        <p:xfrm>
          <a:off x="768485" y="2309199"/>
          <a:ext cx="8315527" cy="42396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D133299A-1806-51D7-32D2-33BDF9DFB1CD}"/>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
        <p:nvSpPr>
          <p:cNvPr id="10" name="Content Placeholder 4">
            <a:extLst>
              <a:ext uri="{FF2B5EF4-FFF2-40B4-BE49-F238E27FC236}">
                <a16:creationId xmlns:a16="http://schemas.microsoft.com/office/drawing/2014/main" id="{5FA41CEA-A98E-25E4-87FB-753AE09C639A}"/>
              </a:ext>
            </a:extLst>
          </p:cNvPr>
          <p:cNvSpPr>
            <a:spLocks noGrp="1"/>
          </p:cNvSpPr>
          <p:nvPr>
            <p:ph sz="half" idx="11"/>
          </p:nvPr>
        </p:nvSpPr>
        <p:spPr>
          <a:xfrm>
            <a:off x="1238249" y="1753364"/>
            <a:ext cx="3596398" cy="400110"/>
          </a:xfrm>
        </p:spPr>
        <p:txBody>
          <a:bodyPr/>
          <a:lstStyle/>
          <a:p>
            <a:r>
              <a:rPr lang="lt-LT" noProof="0" dirty="0"/>
              <a:t>N=354*</a:t>
            </a:r>
          </a:p>
          <a:p>
            <a:r>
              <a:rPr lang="lt-LT" dirty="0"/>
              <a:t>*respondentai, turintys savanoriškos veiklos patirties</a:t>
            </a:r>
            <a:endParaRPr lang="lt-LT" noProof="0" dirty="0"/>
          </a:p>
        </p:txBody>
      </p:sp>
    </p:spTree>
    <p:extLst>
      <p:ext uri="{BB962C8B-B14F-4D97-AF65-F5344CB8AC3E}">
        <p14:creationId xmlns:p14="http://schemas.microsoft.com/office/powerpoint/2010/main" val="1238508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321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A1A4F6-DAD5-7F09-3C2A-70F73009ABA3}"/>
              </a:ext>
            </a:extLst>
          </p:cNvPr>
          <p:cNvSpPr>
            <a:spLocks noGrp="1"/>
          </p:cNvSpPr>
          <p:nvPr>
            <p:ph sz="half" idx="1"/>
          </p:nvPr>
        </p:nvSpPr>
        <p:spPr>
          <a:xfrm>
            <a:off x="753035" y="1452282"/>
            <a:ext cx="10865223" cy="4509521"/>
          </a:xfrm>
        </p:spPr>
        <p:txBody>
          <a:bodyPr/>
          <a:lstStyle/>
          <a:p>
            <a:pPr marL="0" indent="0">
              <a:buNone/>
            </a:pPr>
            <a:r>
              <a:rPr lang="lt-LT" sz="1200" b="1" noProof="0" dirty="0">
                <a:solidFill>
                  <a:schemeClr val="accent1"/>
                </a:solidFill>
              </a:rPr>
              <a:t>Bendrieji rezultatai</a:t>
            </a:r>
            <a:endParaRPr lang="lt-LT" sz="1200" noProof="0" dirty="0"/>
          </a:p>
          <a:p>
            <a:r>
              <a:rPr lang="lt-LT" sz="1200" noProof="0" dirty="0"/>
              <a:t>35 proc. apklaustųjų teigia turintys</a:t>
            </a:r>
            <a:r>
              <a:rPr lang="lt-LT" dirty="0"/>
              <a:t> savanoriškos veiklos patirties – 12 proc. turi patirties per paskutinius 12 mėnesių, 23 proc. – seniau negu prieš paskutinius 12 mėnesių. 26 proc. tokios patirties neturi, bet norėtų įgyti, 33 proc. neturi ir neketina įgyti. </a:t>
            </a:r>
          </a:p>
          <a:p>
            <a:r>
              <a:rPr lang="lt-LT" sz="1200" noProof="0" dirty="0"/>
              <a:t>Respondentai dažniausiai</a:t>
            </a:r>
            <a:r>
              <a:rPr lang="lt-LT" dirty="0"/>
              <a:t> savanorišką veiklą apibūdina kaip darbą / pagalbą be užmokesčio (55 proc.). 22 proc. apibūdina kaip savanorišką pagalbą kitiems. </a:t>
            </a:r>
          </a:p>
          <a:p>
            <a:pPr marL="0" indent="0">
              <a:buNone/>
            </a:pPr>
            <a:r>
              <a:rPr lang="lt-LT" sz="1200" b="1" noProof="0" dirty="0">
                <a:solidFill>
                  <a:schemeClr val="accent1"/>
                </a:solidFill>
              </a:rPr>
              <a:t>Neturintys patirties savanorystėje</a:t>
            </a:r>
          </a:p>
          <a:p>
            <a:r>
              <a:rPr lang="lt-LT" dirty="0"/>
              <a:t>Nedalyvaujantys savanoriškoje veikloje kaip to priežastį dažniausiai nurodo laiko neturėjimą (46 proc.). </a:t>
            </a:r>
          </a:p>
          <a:p>
            <a:r>
              <a:rPr lang="lt-LT" dirty="0"/>
              <a:t>Dažniausiai aspektai, kurie galėtų paskatinti savanoriauti, yra galimybė įgyti profesinės patirties, valstybės parama / pripažinimas ir galimybė mokytis naudingų (pritaikomų) dalykų (po 26 proc.). 12 proc. teigia, kad jų niekas nepaskatintų. </a:t>
            </a:r>
          </a:p>
          <a:p>
            <a:r>
              <a:rPr lang="lt-LT" dirty="0"/>
              <a:t>Apklaustieji, jei nuspręstų savanoriauti, dažniausiai apie galimybes informacijos ieškotų internete (63 proc.). </a:t>
            </a:r>
          </a:p>
          <a:p>
            <a:r>
              <a:rPr lang="lt-LT" dirty="0"/>
              <a:t>Respondentai dažniausiai linkę sutikti su teiginiu, kad savanorystė yra nemokamas darbas (vidurkis 4,25 balo iš 5, kur 5 reiškia „visiškai sutinku“). Taip pat dažniau sutinkama su teiginiu, kad savanorystė gali būti emociškai sunki patirtis (3,61 balo). </a:t>
            </a:r>
          </a:p>
          <a:p>
            <a:r>
              <a:rPr lang="lt-LT" dirty="0"/>
              <a:t>Jei nuspręstų savanoriauti, apklaustieji dažniausiai rinktųsi šias sritis – pagalbą gyvūnams (41 proc.), pagalbą senjorams (32 proc.), pagalbą vaikams (29 proc.) ir kultūros renginius (27 proc.). </a:t>
            </a:r>
          </a:p>
          <a:p>
            <a:r>
              <a:rPr lang="lt-LT" dirty="0"/>
              <a:t>Kaip labiausiai priimtinas savanorystės veiklos tipas dažniausiai įvardinama gyvūnų priežiūra (20 proc.). </a:t>
            </a:r>
          </a:p>
          <a:p>
            <a:r>
              <a:rPr lang="lt-LT" dirty="0"/>
              <a:t>Jei nuspręstų savanoriauti, respondentams būtų svarbiausia šie dalykai - žmogiškas, šiltas bendravimas su organizacijos atstovais, lankstus veiklos grafikas  (po 4,14 balo iš 5 galimų, kur 5 reiškia „labai svarbu“), organizacijos skaidrumas (4,10 balo), aiškiai apibrėžtos veiklos ir atsakomybės (4,05 balo), organizacijos vertybės ir misija (4,04 balo) ir patogi veiklos vieta / lengvas susisiekimas (4,03 balo). </a:t>
            </a:r>
          </a:p>
          <a:p>
            <a:pPr marL="0" indent="0">
              <a:buNone/>
            </a:pPr>
            <a:endParaRPr lang="lt-LT" sz="1200" b="1" noProof="0" dirty="0">
              <a:solidFill>
                <a:schemeClr val="accent1"/>
              </a:solidFill>
            </a:endParaRPr>
          </a:p>
        </p:txBody>
      </p:sp>
      <p:sp>
        <p:nvSpPr>
          <p:cNvPr id="6" name="Title 2">
            <a:extLst>
              <a:ext uri="{FF2B5EF4-FFF2-40B4-BE49-F238E27FC236}">
                <a16:creationId xmlns:a16="http://schemas.microsoft.com/office/drawing/2014/main" id="{1BBC6DE0-D834-A2B5-8367-0CA53437E5EB}"/>
              </a:ext>
            </a:extLst>
          </p:cNvPr>
          <p:cNvSpPr>
            <a:spLocks noGrp="1"/>
          </p:cNvSpPr>
          <p:nvPr>
            <p:ph type="title"/>
          </p:nvPr>
        </p:nvSpPr>
        <p:spPr>
          <a:xfrm>
            <a:off x="1221178" y="573106"/>
            <a:ext cx="9730107" cy="735742"/>
          </a:xfrm>
        </p:spPr>
        <p:txBody>
          <a:bodyPr/>
          <a:lstStyle/>
          <a:p>
            <a:r>
              <a:rPr lang="lt-LT" noProof="0" dirty="0">
                <a:solidFill>
                  <a:schemeClr val="accent2">
                    <a:lumMod val="75000"/>
                  </a:schemeClr>
                </a:solidFill>
              </a:rPr>
              <a:t>APIBENDRINIMAS</a:t>
            </a:r>
          </a:p>
        </p:txBody>
      </p:sp>
    </p:spTree>
    <p:extLst>
      <p:ext uri="{BB962C8B-B14F-4D97-AF65-F5344CB8AC3E}">
        <p14:creationId xmlns:p14="http://schemas.microsoft.com/office/powerpoint/2010/main" val="2896705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BF7241-77FB-4F72-81AC-E60C72F4DAD4}"/>
              </a:ext>
            </a:extLst>
          </p:cNvPr>
          <p:cNvSpPr>
            <a:spLocks noGrp="1"/>
          </p:cNvSpPr>
          <p:nvPr>
            <p:ph type="title"/>
          </p:nvPr>
        </p:nvSpPr>
        <p:spPr/>
        <p:txBody>
          <a:bodyPr>
            <a:normAutofit/>
          </a:bodyPr>
          <a:lstStyle/>
          <a:p>
            <a:pPr algn="ctr"/>
            <a:r>
              <a:rPr lang="lt-LT" sz="3600" noProof="0" dirty="0">
                <a:solidFill>
                  <a:schemeClr val="accent2">
                    <a:lumMod val="75000"/>
                  </a:schemeClr>
                </a:solidFill>
              </a:rPr>
              <a:t>TYRIMO METODIKA</a:t>
            </a:r>
          </a:p>
        </p:txBody>
      </p:sp>
      <p:grpSp>
        <p:nvGrpSpPr>
          <p:cNvPr id="14" name="Group 13">
            <a:extLst>
              <a:ext uri="{FF2B5EF4-FFF2-40B4-BE49-F238E27FC236}">
                <a16:creationId xmlns:a16="http://schemas.microsoft.com/office/drawing/2014/main" id="{BD3035DC-E60F-446B-9CBA-29348F039A7C}"/>
              </a:ext>
            </a:extLst>
          </p:cNvPr>
          <p:cNvGrpSpPr/>
          <p:nvPr/>
        </p:nvGrpSpPr>
        <p:grpSpPr>
          <a:xfrm>
            <a:off x="565677" y="1396863"/>
            <a:ext cx="11060645" cy="4510009"/>
            <a:chOff x="565677" y="1376045"/>
            <a:chExt cx="11060645" cy="4510009"/>
          </a:xfrm>
        </p:grpSpPr>
        <p:grpSp>
          <p:nvGrpSpPr>
            <p:cNvPr id="2" name="Group 1">
              <a:extLst>
                <a:ext uri="{FF2B5EF4-FFF2-40B4-BE49-F238E27FC236}">
                  <a16:creationId xmlns:a16="http://schemas.microsoft.com/office/drawing/2014/main" id="{D9DE2CF1-C3F5-46F2-8F57-46D9E4D66616}"/>
                </a:ext>
              </a:extLst>
            </p:cNvPr>
            <p:cNvGrpSpPr/>
            <p:nvPr/>
          </p:nvGrpSpPr>
          <p:grpSpPr>
            <a:xfrm>
              <a:off x="565679" y="1376045"/>
              <a:ext cx="11060643" cy="2136437"/>
              <a:chOff x="496948" y="1461106"/>
              <a:chExt cx="11060643" cy="2136437"/>
            </a:xfrm>
          </p:grpSpPr>
          <p:sp>
            <p:nvSpPr>
              <p:cNvPr id="32" name="Rectangle: Rounded Corners 31">
                <a:extLst>
                  <a:ext uri="{FF2B5EF4-FFF2-40B4-BE49-F238E27FC236}">
                    <a16:creationId xmlns:a16="http://schemas.microsoft.com/office/drawing/2014/main" id="{9BF1CEF7-4B4F-4E58-A769-93FB13BC99C7}"/>
                  </a:ext>
                </a:extLst>
              </p:cNvPr>
              <p:cNvSpPr/>
              <p:nvPr/>
            </p:nvSpPr>
            <p:spPr>
              <a:xfrm>
                <a:off x="496948" y="1461106"/>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42" name="Rectangle: Rounded Corners 41">
                <a:extLst>
                  <a:ext uri="{FF2B5EF4-FFF2-40B4-BE49-F238E27FC236}">
                    <a16:creationId xmlns:a16="http://schemas.microsoft.com/office/drawing/2014/main" id="{8F8E52E9-8BC6-4ED2-9961-31DA67F32847}"/>
                  </a:ext>
                </a:extLst>
              </p:cNvPr>
              <p:cNvSpPr/>
              <p:nvPr/>
            </p:nvSpPr>
            <p:spPr>
              <a:xfrm>
                <a:off x="3293311" y="1461106"/>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49" name="Rectangle: Rounded Corners 48">
                <a:extLst>
                  <a:ext uri="{FF2B5EF4-FFF2-40B4-BE49-F238E27FC236}">
                    <a16:creationId xmlns:a16="http://schemas.microsoft.com/office/drawing/2014/main" id="{9465D109-EFB6-42F2-BB47-B078D378F11F}"/>
                  </a:ext>
                </a:extLst>
              </p:cNvPr>
              <p:cNvSpPr/>
              <p:nvPr/>
            </p:nvSpPr>
            <p:spPr>
              <a:xfrm>
                <a:off x="6089674" y="1461106"/>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50" name="Rectangle: Rounded Corners 49">
                <a:extLst>
                  <a:ext uri="{FF2B5EF4-FFF2-40B4-BE49-F238E27FC236}">
                    <a16:creationId xmlns:a16="http://schemas.microsoft.com/office/drawing/2014/main" id="{D1C03969-32D5-4325-AEAF-9EA53E0336DB}"/>
                  </a:ext>
                </a:extLst>
              </p:cNvPr>
              <p:cNvSpPr/>
              <p:nvPr/>
            </p:nvSpPr>
            <p:spPr>
              <a:xfrm>
                <a:off x="8886037" y="1461106"/>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grpSp>
        <p:grpSp>
          <p:nvGrpSpPr>
            <p:cNvPr id="52" name="Group 51">
              <a:extLst>
                <a:ext uri="{FF2B5EF4-FFF2-40B4-BE49-F238E27FC236}">
                  <a16:creationId xmlns:a16="http://schemas.microsoft.com/office/drawing/2014/main" id="{BFE3F4EF-6621-46F9-A734-2E778A8EE54E}"/>
                </a:ext>
              </a:extLst>
            </p:cNvPr>
            <p:cNvGrpSpPr/>
            <p:nvPr/>
          </p:nvGrpSpPr>
          <p:grpSpPr>
            <a:xfrm>
              <a:off x="565677" y="3640779"/>
              <a:ext cx="11060643" cy="2245275"/>
              <a:chOff x="496948" y="1461106"/>
              <a:chExt cx="11060643" cy="2245275"/>
            </a:xfrm>
          </p:grpSpPr>
          <p:sp>
            <p:nvSpPr>
              <p:cNvPr id="55" name="Rectangle: Rounded Corners 54">
                <a:extLst>
                  <a:ext uri="{FF2B5EF4-FFF2-40B4-BE49-F238E27FC236}">
                    <a16:creationId xmlns:a16="http://schemas.microsoft.com/office/drawing/2014/main" id="{F4F38E79-2002-4375-94B9-BF34C3A9DC51}"/>
                  </a:ext>
                </a:extLst>
              </p:cNvPr>
              <p:cNvSpPr/>
              <p:nvPr/>
            </p:nvSpPr>
            <p:spPr>
              <a:xfrm>
                <a:off x="496948" y="1461106"/>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60" name="Rectangle: Rounded Corners 59">
                <a:extLst>
                  <a:ext uri="{FF2B5EF4-FFF2-40B4-BE49-F238E27FC236}">
                    <a16:creationId xmlns:a16="http://schemas.microsoft.com/office/drawing/2014/main" id="{527EEF7B-F712-47B6-909D-4F78C6E79D5B}"/>
                  </a:ext>
                </a:extLst>
              </p:cNvPr>
              <p:cNvSpPr/>
              <p:nvPr/>
            </p:nvSpPr>
            <p:spPr>
              <a:xfrm>
                <a:off x="3293311" y="1461106"/>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62" name="Rectangle: Rounded Corners 61">
                <a:extLst>
                  <a:ext uri="{FF2B5EF4-FFF2-40B4-BE49-F238E27FC236}">
                    <a16:creationId xmlns:a16="http://schemas.microsoft.com/office/drawing/2014/main" id="{83B27076-FA3D-4342-811E-C0793A0C0CB2}"/>
                  </a:ext>
                </a:extLst>
              </p:cNvPr>
              <p:cNvSpPr/>
              <p:nvPr/>
            </p:nvSpPr>
            <p:spPr>
              <a:xfrm>
                <a:off x="6089674" y="1461106"/>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sp>
            <p:nvSpPr>
              <p:cNvPr id="64" name="Rectangle: Rounded Corners 63">
                <a:extLst>
                  <a:ext uri="{FF2B5EF4-FFF2-40B4-BE49-F238E27FC236}">
                    <a16:creationId xmlns:a16="http://schemas.microsoft.com/office/drawing/2014/main" id="{E35CAB93-3239-481F-9925-6B22E6EE7C16}"/>
                  </a:ext>
                </a:extLst>
              </p:cNvPr>
              <p:cNvSpPr/>
              <p:nvPr/>
            </p:nvSpPr>
            <p:spPr>
              <a:xfrm>
                <a:off x="8886037" y="1461106"/>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latin typeface="Arial" panose="020B0604020202020204" pitchFamily="34" charset="0"/>
                </a:endParaRPr>
              </a:p>
            </p:txBody>
          </p:sp>
        </p:grpSp>
        <p:grpSp>
          <p:nvGrpSpPr>
            <p:cNvPr id="70" name="Group 69">
              <a:extLst>
                <a:ext uri="{FF2B5EF4-FFF2-40B4-BE49-F238E27FC236}">
                  <a16:creationId xmlns:a16="http://schemas.microsoft.com/office/drawing/2014/main" id="{08A801D5-CC84-4862-A41D-E01D2E0A2E6D}"/>
                </a:ext>
              </a:extLst>
            </p:cNvPr>
            <p:cNvGrpSpPr/>
            <p:nvPr/>
          </p:nvGrpSpPr>
          <p:grpSpPr>
            <a:xfrm>
              <a:off x="1686721" y="1532386"/>
              <a:ext cx="460247" cy="460247"/>
              <a:chOff x="2107988" y="1326018"/>
              <a:chExt cx="714016" cy="714016"/>
            </a:xfrm>
          </p:grpSpPr>
          <p:pic>
            <p:nvPicPr>
              <p:cNvPr id="76" name="Graphic 75">
                <a:extLst>
                  <a:ext uri="{FF2B5EF4-FFF2-40B4-BE49-F238E27FC236}">
                    <a16:creationId xmlns:a16="http://schemas.microsoft.com/office/drawing/2014/main" id="{654183AE-03C9-4EB2-BA91-5013BA12D31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7404" y="1514665"/>
                <a:ext cx="353235" cy="353235"/>
              </a:xfrm>
              <a:prstGeom prst="rect">
                <a:avLst/>
              </a:prstGeom>
            </p:spPr>
          </p:pic>
          <p:sp>
            <p:nvSpPr>
              <p:cNvPr id="77" name="Oval 76">
                <a:extLst>
                  <a:ext uri="{FF2B5EF4-FFF2-40B4-BE49-F238E27FC236}">
                    <a16:creationId xmlns:a16="http://schemas.microsoft.com/office/drawing/2014/main" id="{D499E94E-41A9-49E4-8A71-F88B26945BEB}"/>
                  </a:ext>
                </a:extLst>
              </p:cNvPr>
              <p:cNvSpPr/>
              <p:nvPr/>
            </p:nvSpPr>
            <p:spPr>
              <a:xfrm>
                <a:off x="2107988" y="1326018"/>
                <a:ext cx="714016" cy="714016"/>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grpSp>
        <p:sp>
          <p:nvSpPr>
            <p:cNvPr id="78" name="TextBox 77">
              <a:extLst>
                <a:ext uri="{FF2B5EF4-FFF2-40B4-BE49-F238E27FC236}">
                  <a16:creationId xmlns:a16="http://schemas.microsoft.com/office/drawing/2014/main" id="{DCD6360B-88F3-4BA6-BA6F-0F74D7A831A4}"/>
                </a:ext>
              </a:extLst>
            </p:cNvPr>
            <p:cNvSpPr txBox="1"/>
            <p:nvPr/>
          </p:nvSpPr>
          <p:spPr>
            <a:xfrm>
              <a:off x="744277" y="2054622"/>
              <a:ext cx="2349795" cy="261610"/>
            </a:xfrm>
            <a:prstGeom prst="rect">
              <a:avLst/>
            </a:prstGeom>
            <a:noFill/>
          </p:spPr>
          <p:txBody>
            <a:bodyPr wrap="square">
              <a:spAutoFit/>
            </a:bodyPr>
            <a:lstStyle/>
            <a:p>
              <a:pPr algn="ctr"/>
              <a:r>
                <a:rPr lang="lt-LT" sz="1100" noProof="0" dirty="0">
                  <a:solidFill>
                    <a:srgbClr val="004B50"/>
                  </a:solidFill>
                </a:rPr>
                <a:t>LAIKAS</a:t>
              </a:r>
            </a:p>
          </p:txBody>
        </p:sp>
        <p:sp>
          <p:nvSpPr>
            <p:cNvPr id="79" name="TextBox 78">
              <a:extLst>
                <a:ext uri="{FF2B5EF4-FFF2-40B4-BE49-F238E27FC236}">
                  <a16:creationId xmlns:a16="http://schemas.microsoft.com/office/drawing/2014/main" id="{63A68C0B-3EA4-4BB9-A5EC-186C653D283A}"/>
                </a:ext>
              </a:extLst>
            </p:cNvPr>
            <p:cNvSpPr txBox="1"/>
            <p:nvPr/>
          </p:nvSpPr>
          <p:spPr>
            <a:xfrm>
              <a:off x="744278" y="2321531"/>
              <a:ext cx="2349795" cy="276999"/>
            </a:xfrm>
            <a:prstGeom prst="rect">
              <a:avLst/>
            </a:prstGeom>
            <a:noFill/>
          </p:spPr>
          <p:txBody>
            <a:bodyPr wrap="square">
              <a:spAutoFit/>
            </a:bodyPr>
            <a:lstStyle/>
            <a:p>
              <a:pPr algn="ctr"/>
              <a:r>
                <a:rPr lang="lt-LT" sz="1200" dirty="0">
                  <a:solidFill>
                    <a:schemeClr val="tx1">
                      <a:lumMod val="50000"/>
                      <a:lumOff val="50000"/>
                    </a:schemeClr>
                  </a:solidFill>
                </a:rPr>
                <a:t>2025 07 18 - 25</a:t>
              </a:r>
              <a:endParaRPr lang="lt-LT" sz="1200" dirty="0">
                <a:solidFill>
                  <a:srgbClr val="FF0000"/>
                </a:solidFill>
              </a:endParaRPr>
            </a:p>
          </p:txBody>
        </p:sp>
        <p:sp>
          <p:nvSpPr>
            <p:cNvPr id="82" name="Oval 81">
              <a:extLst>
                <a:ext uri="{FF2B5EF4-FFF2-40B4-BE49-F238E27FC236}">
                  <a16:creationId xmlns:a16="http://schemas.microsoft.com/office/drawing/2014/main" id="{89CCE8D7-A3BF-40ED-96BF-0DCA8A497490}"/>
                </a:ext>
              </a:extLst>
            </p:cNvPr>
            <p:cNvSpPr/>
            <p:nvPr/>
          </p:nvSpPr>
          <p:spPr>
            <a:xfrm>
              <a:off x="4467693" y="1526361"/>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pic>
          <p:nvPicPr>
            <p:cNvPr id="83" name="Graphic 82">
              <a:extLst>
                <a:ext uri="{FF2B5EF4-FFF2-40B4-BE49-F238E27FC236}">
                  <a16:creationId xmlns:a16="http://schemas.microsoft.com/office/drawing/2014/main" id="{660EFB3D-6D33-4040-B45A-C9989C94FE0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5648" y="1629526"/>
              <a:ext cx="244336" cy="244336"/>
            </a:xfrm>
            <a:prstGeom prst="rect">
              <a:avLst/>
            </a:prstGeom>
          </p:spPr>
        </p:pic>
        <p:sp>
          <p:nvSpPr>
            <p:cNvPr id="84" name="TextBox 83">
              <a:extLst>
                <a:ext uri="{FF2B5EF4-FFF2-40B4-BE49-F238E27FC236}">
                  <a16:creationId xmlns:a16="http://schemas.microsoft.com/office/drawing/2014/main" id="{FB7192C7-6E95-4825-953E-83EA8F55323F}"/>
                </a:ext>
              </a:extLst>
            </p:cNvPr>
            <p:cNvSpPr txBox="1"/>
            <p:nvPr/>
          </p:nvSpPr>
          <p:spPr>
            <a:xfrm>
              <a:off x="3560132" y="2054621"/>
              <a:ext cx="2275368" cy="261610"/>
            </a:xfrm>
            <a:prstGeom prst="rect">
              <a:avLst/>
            </a:prstGeom>
            <a:noFill/>
          </p:spPr>
          <p:txBody>
            <a:bodyPr wrap="square">
              <a:spAutoFit/>
            </a:bodyPr>
            <a:lstStyle/>
            <a:p>
              <a:pPr algn="ctr"/>
              <a:r>
                <a:rPr lang="lt-LT" sz="1100" noProof="0" dirty="0">
                  <a:solidFill>
                    <a:srgbClr val="004B50"/>
                  </a:solidFill>
                </a:rPr>
                <a:t>TIKSLAS</a:t>
              </a:r>
            </a:p>
          </p:txBody>
        </p:sp>
        <p:sp>
          <p:nvSpPr>
            <p:cNvPr id="85" name="TextBox 84">
              <a:extLst>
                <a:ext uri="{FF2B5EF4-FFF2-40B4-BE49-F238E27FC236}">
                  <a16:creationId xmlns:a16="http://schemas.microsoft.com/office/drawing/2014/main" id="{822ABD5F-7092-48D8-B7DF-E840D8B62A9D}"/>
                </a:ext>
              </a:extLst>
            </p:cNvPr>
            <p:cNvSpPr txBox="1"/>
            <p:nvPr/>
          </p:nvSpPr>
          <p:spPr>
            <a:xfrm>
              <a:off x="3433618" y="2320356"/>
              <a:ext cx="2528396" cy="1015663"/>
            </a:xfrm>
            <a:prstGeom prst="rect">
              <a:avLst/>
            </a:prstGeom>
            <a:noFill/>
          </p:spPr>
          <p:txBody>
            <a:bodyPr wrap="square">
              <a:spAutoFit/>
            </a:bodyPr>
            <a:lstStyle>
              <a:defPPr>
                <a:defRPr lang="lt-LT"/>
              </a:defPPr>
              <a:lvl1pPr algn="ctr">
                <a:defRPr sz="1400"/>
              </a:lvl1pPr>
            </a:lstStyle>
            <a:p>
              <a:r>
                <a:rPr lang="lt-LT" sz="1200" noProof="0" dirty="0">
                  <a:solidFill>
                    <a:schemeClr val="tx1">
                      <a:lumMod val="50000"/>
                      <a:lumOff val="50000"/>
                    </a:schemeClr>
                  </a:solidFill>
                </a:rPr>
                <a:t>Išsiaiškint</a:t>
              </a:r>
              <a:r>
                <a:rPr lang="lt-LT" sz="1200" dirty="0">
                  <a:solidFill>
                    <a:schemeClr val="tx1">
                      <a:lumMod val="50000"/>
                      <a:lumOff val="50000"/>
                    </a:schemeClr>
                  </a:solidFill>
                </a:rPr>
                <a:t>i, kiek gyventojų dalyvauja savanoriškoje veikloje, kokios jų motyvacijos, patirtys ir barjerai bei kaip vertinamas savanorystės vaidmuo.</a:t>
              </a:r>
              <a:endParaRPr lang="lt-LT" sz="1200" noProof="0" dirty="0">
                <a:solidFill>
                  <a:schemeClr val="tx1">
                    <a:lumMod val="50000"/>
                    <a:lumOff val="50000"/>
                  </a:schemeClr>
                </a:solidFill>
              </a:endParaRPr>
            </a:p>
          </p:txBody>
        </p:sp>
        <p:sp>
          <p:nvSpPr>
            <p:cNvPr id="86" name="Oval 85">
              <a:extLst>
                <a:ext uri="{FF2B5EF4-FFF2-40B4-BE49-F238E27FC236}">
                  <a16:creationId xmlns:a16="http://schemas.microsoft.com/office/drawing/2014/main" id="{9B0DD0EE-E695-45F1-B923-9F4A6FBA7E3A}"/>
                </a:ext>
              </a:extLst>
            </p:cNvPr>
            <p:cNvSpPr/>
            <p:nvPr/>
          </p:nvSpPr>
          <p:spPr>
            <a:xfrm>
              <a:off x="7264056" y="1523615"/>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87" name="Oval 86">
              <a:extLst>
                <a:ext uri="{FF2B5EF4-FFF2-40B4-BE49-F238E27FC236}">
                  <a16:creationId xmlns:a16="http://schemas.microsoft.com/office/drawing/2014/main" id="{C46EA566-C965-452C-9614-70402D2AFECF}"/>
                </a:ext>
              </a:extLst>
            </p:cNvPr>
            <p:cNvSpPr/>
            <p:nvPr/>
          </p:nvSpPr>
          <p:spPr>
            <a:xfrm>
              <a:off x="10060419" y="1522539"/>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88" name="Oval 87">
              <a:extLst>
                <a:ext uri="{FF2B5EF4-FFF2-40B4-BE49-F238E27FC236}">
                  <a16:creationId xmlns:a16="http://schemas.microsoft.com/office/drawing/2014/main" id="{F6401D51-3FFB-43E7-A1FD-059A2E09E1D5}"/>
                </a:ext>
              </a:extLst>
            </p:cNvPr>
            <p:cNvSpPr/>
            <p:nvPr/>
          </p:nvSpPr>
          <p:spPr>
            <a:xfrm>
              <a:off x="7264056" y="3740271"/>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89" name="Oval 88">
              <a:extLst>
                <a:ext uri="{FF2B5EF4-FFF2-40B4-BE49-F238E27FC236}">
                  <a16:creationId xmlns:a16="http://schemas.microsoft.com/office/drawing/2014/main" id="{AB696D6B-6F71-4CEB-8F59-B8925CDF5937}"/>
                </a:ext>
              </a:extLst>
            </p:cNvPr>
            <p:cNvSpPr/>
            <p:nvPr/>
          </p:nvSpPr>
          <p:spPr>
            <a:xfrm>
              <a:off x="10060419" y="3740247"/>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90" name="Oval 89">
              <a:extLst>
                <a:ext uri="{FF2B5EF4-FFF2-40B4-BE49-F238E27FC236}">
                  <a16:creationId xmlns:a16="http://schemas.microsoft.com/office/drawing/2014/main" id="{92369592-AC75-42A3-9977-28C260595BC6}"/>
                </a:ext>
              </a:extLst>
            </p:cNvPr>
            <p:cNvSpPr/>
            <p:nvPr/>
          </p:nvSpPr>
          <p:spPr>
            <a:xfrm>
              <a:off x="1671330" y="3739872"/>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91" name="Oval 90">
              <a:extLst>
                <a:ext uri="{FF2B5EF4-FFF2-40B4-BE49-F238E27FC236}">
                  <a16:creationId xmlns:a16="http://schemas.microsoft.com/office/drawing/2014/main" id="{F6DFD68D-8256-47AA-9227-DF27325C4D38}"/>
                </a:ext>
              </a:extLst>
            </p:cNvPr>
            <p:cNvSpPr/>
            <p:nvPr/>
          </p:nvSpPr>
          <p:spPr>
            <a:xfrm>
              <a:off x="4467693" y="3738796"/>
              <a:ext cx="460247" cy="460247"/>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noProof="0" dirty="0"/>
            </a:p>
          </p:txBody>
        </p:sp>
        <p:sp>
          <p:nvSpPr>
            <p:cNvPr id="92" name="TextBox 91">
              <a:extLst>
                <a:ext uri="{FF2B5EF4-FFF2-40B4-BE49-F238E27FC236}">
                  <a16:creationId xmlns:a16="http://schemas.microsoft.com/office/drawing/2014/main" id="{E25D576B-5DB0-45DF-8DF6-B44275BC45B9}"/>
                </a:ext>
              </a:extLst>
            </p:cNvPr>
            <p:cNvSpPr txBox="1"/>
            <p:nvPr/>
          </p:nvSpPr>
          <p:spPr>
            <a:xfrm>
              <a:off x="6377760" y="2054621"/>
              <a:ext cx="2232837" cy="261610"/>
            </a:xfrm>
            <a:prstGeom prst="rect">
              <a:avLst/>
            </a:prstGeom>
            <a:noFill/>
          </p:spPr>
          <p:txBody>
            <a:bodyPr wrap="square">
              <a:spAutoFit/>
            </a:bodyPr>
            <a:lstStyle/>
            <a:p>
              <a:pPr algn="ctr"/>
              <a:r>
                <a:rPr lang="lt-LT" sz="1100" noProof="0" dirty="0">
                  <a:solidFill>
                    <a:srgbClr val="004B50"/>
                  </a:solidFill>
                </a:rPr>
                <a:t>TIKSLINĖ GRUPĖ</a:t>
              </a:r>
            </a:p>
          </p:txBody>
        </p:sp>
        <p:pic>
          <p:nvPicPr>
            <p:cNvPr id="93" name="Graphic 92">
              <a:extLst>
                <a:ext uri="{FF2B5EF4-FFF2-40B4-BE49-F238E27FC236}">
                  <a16:creationId xmlns:a16="http://schemas.microsoft.com/office/drawing/2014/main" id="{BF1F5C8E-D5DF-4299-A73F-5AAB62D4B0D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75251" y="1645663"/>
              <a:ext cx="236014" cy="236014"/>
            </a:xfrm>
            <a:prstGeom prst="rect">
              <a:avLst/>
            </a:prstGeom>
          </p:spPr>
        </p:pic>
        <p:sp>
          <p:nvSpPr>
            <p:cNvPr id="94" name="TextBox 93">
              <a:extLst>
                <a:ext uri="{FF2B5EF4-FFF2-40B4-BE49-F238E27FC236}">
                  <a16:creationId xmlns:a16="http://schemas.microsoft.com/office/drawing/2014/main" id="{D139BCD5-D2C9-4208-B547-053180E345B5}"/>
                </a:ext>
              </a:extLst>
            </p:cNvPr>
            <p:cNvSpPr txBox="1"/>
            <p:nvPr/>
          </p:nvSpPr>
          <p:spPr>
            <a:xfrm>
              <a:off x="6377760" y="2331620"/>
              <a:ext cx="2309040" cy="461665"/>
            </a:xfrm>
            <a:prstGeom prst="rect">
              <a:avLst/>
            </a:prstGeom>
            <a:noFill/>
          </p:spPr>
          <p:txBody>
            <a:bodyPr wrap="square">
              <a:spAutoFit/>
            </a:bodyPr>
            <a:lstStyle/>
            <a:p>
              <a:pPr algn="ctr"/>
              <a:r>
                <a:rPr lang="lt-LT" sz="1200" noProof="0" dirty="0">
                  <a:solidFill>
                    <a:schemeClr val="tx1">
                      <a:lumMod val="50000"/>
                      <a:lumOff val="50000"/>
                    </a:schemeClr>
                  </a:solidFill>
                </a:rPr>
                <a:t>Šalies gyventojai nuo 18 iki 75 metų amžiaus.</a:t>
              </a:r>
            </a:p>
          </p:txBody>
        </p:sp>
        <p:sp>
          <p:nvSpPr>
            <p:cNvPr id="95" name="TextBox 94">
              <a:extLst>
                <a:ext uri="{FF2B5EF4-FFF2-40B4-BE49-F238E27FC236}">
                  <a16:creationId xmlns:a16="http://schemas.microsoft.com/office/drawing/2014/main" id="{E91B7E4B-9975-49A1-8CDE-DB473C8E3EE5}"/>
                </a:ext>
              </a:extLst>
            </p:cNvPr>
            <p:cNvSpPr txBox="1"/>
            <p:nvPr/>
          </p:nvSpPr>
          <p:spPr>
            <a:xfrm>
              <a:off x="9149191" y="2066268"/>
              <a:ext cx="2282702" cy="261610"/>
            </a:xfrm>
            <a:prstGeom prst="rect">
              <a:avLst/>
            </a:prstGeom>
            <a:noFill/>
          </p:spPr>
          <p:txBody>
            <a:bodyPr wrap="square">
              <a:spAutoFit/>
            </a:bodyPr>
            <a:lstStyle/>
            <a:p>
              <a:pPr algn="ctr"/>
              <a:r>
                <a:rPr lang="lt-LT" sz="1100" noProof="0" dirty="0">
                  <a:solidFill>
                    <a:srgbClr val="004B50"/>
                  </a:solidFill>
                </a:rPr>
                <a:t>APKLAUSOS METODAS</a:t>
              </a:r>
            </a:p>
          </p:txBody>
        </p:sp>
        <p:pic>
          <p:nvPicPr>
            <p:cNvPr id="96" name="Graphic 95">
              <a:extLst>
                <a:ext uri="{FF2B5EF4-FFF2-40B4-BE49-F238E27FC236}">
                  <a16:creationId xmlns:a16="http://schemas.microsoft.com/office/drawing/2014/main" id="{0F64D867-F8A9-4849-96AA-228B972C22A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37233" y="1601151"/>
              <a:ext cx="313874" cy="313874"/>
            </a:xfrm>
            <a:prstGeom prst="rect">
              <a:avLst/>
            </a:prstGeom>
          </p:spPr>
        </p:pic>
        <p:sp>
          <p:nvSpPr>
            <p:cNvPr id="97" name="TextBox 96">
              <a:extLst>
                <a:ext uri="{FF2B5EF4-FFF2-40B4-BE49-F238E27FC236}">
                  <a16:creationId xmlns:a16="http://schemas.microsoft.com/office/drawing/2014/main" id="{13B3E82D-DD4F-44F0-9274-A82425D53086}"/>
                </a:ext>
              </a:extLst>
            </p:cNvPr>
            <p:cNvSpPr txBox="1"/>
            <p:nvPr/>
          </p:nvSpPr>
          <p:spPr>
            <a:xfrm>
              <a:off x="1354761" y="4299841"/>
              <a:ext cx="1093384" cy="261610"/>
            </a:xfrm>
            <a:prstGeom prst="rect">
              <a:avLst/>
            </a:prstGeom>
            <a:noFill/>
          </p:spPr>
          <p:txBody>
            <a:bodyPr wrap="square">
              <a:spAutoFit/>
            </a:bodyPr>
            <a:lstStyle/>
            <a:p>
              <a:pPr algn="ctr"/>
              <a:r>
                <a:rPr lang="lt-LT" sz="1100" noProof="0" dirty="0">
                  <a:solidFill>
                    <a:srgbClr val="004B50"/>
                  </a:solidFill>
                </a:rPr>
                <a:t>IMTIS</a:t>
              </a:r>
            </a:p>
          </p:txBody>
        </p:sp>
        <p:sp>
          <p:nvSpPr>
            <p:cNvPr id="98" name="TextBox 97">
              <a:extLst>
                <a:ext uri="{FF2B5EF4-FFF2-40B4-BE49-F238E27FC236}">
                  <a16:creationId xmlns:a16="http://schemas.microsoft.com/office/drawing/2014/main" id="{2FBD97AD-30E3-4EE0-A0CF-02386BCBC782}"/>
                </a:ext>
              </a:extLst>
            </p:cNvPr>
            <p:cNvSpPr txBox="1"/>
            <p:nvPr/>
          </p:nvSpPr>
          <p:spPr>
            <a:xfrm>
              <a:off x="3777516" y="4297060"/>
              <a:ext cx="1840599" cy="261610"/>
            </a:xfrm>
            <a:prstGeom prst="rect">
              <a:avLst/>
            </a:prstGeom>
            <a:noFill/>
          </p:spPr>
          <p:txBody>
            <a:bodyPr wrap="square">
              <a:spAutoFit/>
            </a:bodyPr>
            <a:lstStyle/>
            <a:p>
              <a:pPr algn="ctr"/>
              <a:r>
                <a:rPr lang="lt-LT" sz="1100" noProof="0" dirty="0">
                  <a:solidFill>
                    <a:srgbClr val="004B50"/>
                  </a:solidFill>
                </a:rPr>
                <a:t>ATRANKA</a:t>
              </a:r>
            </a:p>
          </p:txBody>
        </p:sp>
        <p:sp>
          <p:nvSpPr>
            <p:cNvPr id="99" name="TextBox 98">
              <a:extLst>
                <a:ext uri="{FF2B5EF4-FFF2-40B4-BE49-F238E27FC236}">
                  <a16:creationId xmlns:a16="http://schemas.microsoft.com/office/drawing/2014/main" id="{E061B49E-37B5-4298-93BA-7F85B85C0B83}"/>
                </a:ext>
              </a:extLst>
            </p:cNvPr>
            <p:cNvSpPr txBox="1"/>
            <p:nvPr/>
          </p:nvSpPr>
          <p:spPr>
            <a:xfrm>
              <a:off x="6248399" y="4309725"/>
              <a:ext cx="2519153" cy="261610"/>
            </a:xfrm>
            <a:prstGeom prst="rect">
              <a:avLst/>
            </a:prstGeom>
            <a:noFill/>
          </p:spPr>
          <p:txBody>
            <a:bodyPr wrap="square">
              <a:spAutoFit/>
            </a:bodyPr>
            <a:lstStyle/>
            <a:p>
              <a:pPr algn="ctr"/>
              <a:r>
                <a:rPr lang="lt-LT" sz="1100" noProof="0" dirty="0">
                  <a:solidFill>
                    <a:srgbClr val="004B50"/>
                  </a:solidFill>
                </a:rPr>
                <a:t>LOKACIJA</a:t>
              </a:r>
            </a:p>
          </p:txBody>
        </p:sp>
        <p:pic>
          <p:nvPicPr>
            <p:cNvPr id="12" name="Graphic 11">
              <a:extLst>
                <a:ext uri="{FF2B5EF4-FFF2-40B4-BE49-F238E27FC236}">
                  <a16:creationId xmlns:a16="http://schemas.microsoft.com/office/drawing/2014/main" id="{42A2DCDA-670E-48AA-9798-CA12327AD52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75648" y="3821821"/>
              <a:ext cx="294198" cy="294198"/>
            </a:xfrm>
            <a:prstGeom prst="rect">
              <a:avLst/>
            </a:prstGeom>
          </p:spPr>
        </p:pic>
      </p:grpSp>
      <p:pic>
        <p:nvPicPr>
          <p:cNvPr id="16" name="Graphic 15">
            <a:extLst>
              <a:ext uri="{FF2B5EF4-FFF2-40B4-BE49-F238E27FC236}">
                <a16:creationId xmlns:a16="http://schemas.microsoft.com/office/drawing/2014/main" id="{B87C6AF8-CED8-4115-AF55-ECD9F20D6E4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778895" y="3882395"/>
            <a:ext cx="256940" cy="256940"/>
          </a:xfrm>
          <a:prstGeom prst="rect">
            <a:avLst/>
          </a:prstGeom>
        </p:spPr>
      </p:pic>
      <p:pic>
        <p:nvPicPr>
          <p:cNvPr id="18" name="Graphic 17">
            <a:extLst>
              <a:ext uri="{FF2B5EF4-FFF2-40B4-BE49-F238E27FC236}">
                <a16:creationId xmlns:a16="http://schemas.microsoft.com/office/drawing/2014/main" id="{A1CE720C-48CA-45CC-9555-485662FADA3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361197" y="3848001"/>
            <a:ext cx="279885" cy="279885"/>
          </a:xfrm>
          <a:prstGeom prst="rect">
            <a:avLst/>
          </a:prstGeom>
        </p:spPr>
      </p:pic>
      <p:sp>
        <p:nvSpPr>
          <p:cNvPr id="100" name="TextBox 99">
            <a:extLst>
              <a:ext uri="{FF2B5EF4-FFF2-40B4-BE49-F238E27FC236}">
                <a16:creationId xmlns:a16="http://schemas.microsoft.com/office/drawing/2014/main" id="{428F88D8-F9DA-4039-BF5F-EC28EB602AB5}"/>
              </a:ext>
            </a:extLst>
          </p:cNvPr>
          <p:cNvSpPr txBox="1"/>
          <p:nvPr/>
        </p:nvSpPr>
        <p:spPr>
          <a:xfrm>
            <a:off x="9149191" y="4317878"/>
            <a:ext cx="2282702" cy="261610"/>
          </a:xfrm>
          <a:prstGeom prst="rect">
            <a:avLst/>
          </a:prstGeom>
          <a:noFill/>
        </p:spPr>
        <p:txBody>
          <a:bodyPr wrap="square">
            <a:spAutoFit/>
          </a:bodyPr>
          <a:lstStyle/>
          <a:p>
            <a:pPr algn="ctr"/>
            <a:r>
              <a:rPr lang="lt-LT" sz="1100" noProof="0" dirty="0">
                <a:solidFill>
                  <a:srgbClr val="004B50"/>
                </a:solidFill>
              </a:rPr>
              <a:t>DUOMENŲ ANALIZĖ</a:t>
            </a:r>
          </a:p>
        </p:txBody>
      </p:sp>
      <p:sp>
        <p:nvSpPr>
          <p:cNvPr id="101" name="TextBox 100">
            <a:extLst>
              <a:ext uri="{FF2B5EF4-FFF2-40B4-BE49-F238E27FC236}">
                <a16:creationId xmlns:a16="http://schemas.microsoft.com/office/drawing/2014/main" id="{A3EB05B2-D2BE-4614-AD10-65E50C7FD13C}"/>
              </a:ext>
            </a:extLst>
          </p:cNvPr>
          <p:cNvSpPr txBox="1"/>
          <p:nvPr/>
        </p:nvSpPr>
        <p:spPr>
          <a:xfrm>
            <a:off x="726555" y="4610389"/>
            <a:ext cx="2349796" cy="461665"/>
          </a:xfrm>
          <a:prstGeom prst="rect">
            <a:avLst/>
          </a:prstGeom>
          <a:noFill/>
        </p:spPr>
        <p:txBody>
          <a:bodyPr wrap="square">
            <a:spAutoFit/>
          </a:bodyPr>
          <a:lstStyle>
            <a:defPPr>
              <a:defRPr lang="lt-LT"/>
            </a:defPPr>
            <a:lvl1pPr algn="ctr">
              <a:defRPr sz="1400"/>
            </a:lvl1pPr>
          </a:lstStyle>
          <a:p>
            <a:r>
              <a:rPr lang="lt-LT" sz="1200" dirty="0">
                <a:solidFill>
                  <a:schemeClr val="tx1">
                    <a:lumMod val="50000"/>
                    <a:lumOff val="50000"/>
                  </a:schemeClr>
                </a:solidFill>
              </a:rPr>
              <a:t>Tyrimo metu buvo apklausti 1009 respondentai.</a:t>
            </a:r>
          </a:p>
        </p:txBody>
      </p:sp>
      <p:sp>
        <p:nvSpPr>
          <p:cNvPr id="102" name="TextBox 101">
            <a:extLst>
              <a:ext uri="{FF2B5EF4-FFF2-40B4-BE49-F238E27FC236}">
                <a16:creationId xmlns:a16="http://schemas.microsoft.com/office/drawing/2014/main" id="{48D747F4-8606-40E8-8C79-A8C2976BAE5F}"/>
              </a:ext>
            </a:extLst>
          </p:cNvPr>
          <p:cNvSpPr txBox="1"/>
          <p:nvPr/>
        </p:nvSpPr>
        <p:spPr>
          <a:xfrm>
            <a:off x="9098867" y="2334507"/>
            <a:ext cx="2378920" cy="830997"/>
          </a:xfrm>
          <a:prstGeom prst="rect">
            <a:avLst/>
          </a:prstGeom>
          <a:noFill/>
        </p:spPr>
        <p:txBody>
          <a:bodyPr wrap="square">
            <a:spAutoFit/>
          </a:bodyPr>
          <a:lstStyle/>
          <a:p>
            <a:pPr algn="ctr"/>
            <a:r>
              <a:rPr lang="lt-LT" sz="1200" noProof="0" dirty="0">
                <a:solidFill>
                  <a:schemeClr val="tx1">
                    <a:lumMod val="50000"/>
                    <a:lumOff val="50000"/>
                  </a:schemeClr>
                </a:solidFill>
              </a:rPr>
              <a:t>Kombinuotas metodas: CATI </a:t>
            </a:r>
            <a:r>
              <a:rPr lang="lt-LT" sz="1200" i="1" noProof="0" dirty="0">
                <a:solidFill>
                  <a:schemeClr val="tx1">
                    <a:lumMod val="50000"/>
                    <a:lumOff val="50000"/>
                  </a:schemeClr>
                </a:solidFill>
              </a:rPr>
              <a:t>(Computer </a:t>
            </a:r>
            <a:r>
              <a:rPr lang="lt-LT" sz="1200" i="1" noProof="0" dirty="0" err="1">
                <a:solidFill>
                  <a:schemeClr val="tx1">
                    <a:lumMod val="50000"/>
                    <a:lumOff val="50000"/>
                  </a:schemeClr>
                </a:solidFill>
              </a:rPr>
              <a:t>Assisted</a:t>
            </a:r>
            <a:r>
              <a:rPr lang="lt-LT" sz="1200" i="1" noProof="0" dirty="0">
                <a:solidFill>
                  <a:schemeClr val="tx1">
                    <a:lumMod val="50000"/>
                    <a:lumOff val="50000"/>
                  </a:schemeClr>
                </a:solidFill>
              </a:rPr>
              <a:t> </a:t>
            </a:r>
            <a:r>
              <a:rPr lang="lt-LT" sz="1200" i="1" noProof="0" dirty="0" err="1">
                <a:solidFill>
                  <a:schemeClr val="tx1">
                    <a:lumMod val="50000"/>
                    <a:lumOff val="50000"/>
                  </a:schemeClr>
                </a:solidFill>
              </a:rPr>
              <a:t>Telephone</a:t>
            </a:r>
            <a:r>
              <a:rPr lang="lt-LT" sz="1200" i="1" noProof="0" dirty="0">
                <a:solidFill>
                  <a:schemeClr val="tx1">
                    <a:lumMod val="50000"/>
                    <a:lumOff val="50000"/>
                  </a:schemeClr>
                </a:solidFill>
              </a:rPr>
              <a:t> </a:t>
            </a:r>
            <a:r>
              <a:rPr lang="lt-LT" sz="1200" i="1" noProof="0" dirty="0" err="1">
                <a:solidFill>
                  <a:schemeClr val="tx1">
                    <a:lumMod val="50000"/>
                    <a:lumOff val="50000"/>
                  </a:schemeClr>
                </a:solidFill>
              </a:rPr>
              <a:t>Interview</a:t>
            </a:r>
            <a:r>
              <a:rPr lang="lt-LT" sz="1200" i="1" noProof="0" dirty="0">
                <a:solidFill>
                  <a:schemeClr val="tx1">
                    <a:lumMod val="50000"/>
                    <a:lumOff val="50000"/>
                  </a:schemeClr>
                </a:solidFill>
              </a:rPr>
              <a:t>) </a:t>
            </a:r>
            <a:r>
              <a:rPr lang="lt-LT" sz="1200" noProof="0" dirty="0">
                <a:solidFill>
                  <a:schemeClr val="tx1">
                    <a:lumMod val="50000"/>
                    <a:lumOff val="50000"/>
                  </a:schemeClr>
                </a:solidFill>
              </a:rPr>
              <a:t>ir CAWI </a:t>
            </a:r>
            <a:r>
              <a:rPr lang="lt-LT" sz="1200" i="1" noProof="0" dirty="0">
                <a:solidFill>
                  <a:schemeClr val="tx1">
                    <a:lumMod val="50000"/>
                    <a:lumOff val="50000"/>
                  </a:schemeClr>
                </a:solidFill>
              </a:rPr>
              <a:t>(Computer </a:t>
            </a:r>
            <a:r>
              <a:rPr lang="lt-LT" sz="1200" i="1" noProof="0" dirty="0" err="1">
                <a:solidFill>
                  <a:schemeClr val="tx1">
                    <a:lumMod val="50000"/>
                    <a:lumOff val="50000"/>
                  </a:schemeClr>
                </a:solidFill>
              </a:rPr>
              <a:t>Assisted</a:t>
            </a:r>
            <a:r>
              <a:rPr lang="lt-LT" sz="1200" i="1" noProof="0" dirty="0">
                <a:solidFill>
                  <a:schemeClr val="tx1">
                    <a:lumMod val="50000"/>
                    <a:lumOff val="50000"/>
                  </a:schemeClr>
                </a:solidFill>
              </a:rPr>
              <a:t> WEB </a:t>
            </a:r>
            <a:r>
              <a:rPr lang="lt-LT" sz="1200" i="1" noProof="0" dirty="0" err="1">
                <a:solidFill>
                  <a:schemeClr val="tx1">
                    <a:lumMod val="50000"/>
                    <a:lumOff val="50000"/>
                  </a:schemeClr>
                </a:solidFill>
              </a:rPr>
              <a:t>Interview</a:t>
            </a:r>
            <a:r>
              <a:rPr lang="lt-LT" sz="1200" i="1" noProof="0" dirty="0">
                <a:solidFill>
                  <a:schemeClr val="tx1">
                    <a:lumMod val="50000"/>
                    <a:lumOff val="50000"/>
                  </a:schemeClr>
                </a:solidFill>
              </a:rPr>
              <a:t>).</a:t>
            </a:r>
          </a:p>
        </p:txBody>
      </p:sp>
      <p:sp>
        <p:nvSpPr>
          <p:cNvPr id="103" name="TextBox 102">
            <a:extLst>
              <a:ext uri="{FF2B5EF4-FFF2-40B4-BE49-F238E27FC236}">
                <a16:creationId xmlns:a16="http://schemas.microsoft.com/office/drawing/2014/main" id="{03BC3E1C-F7D3-455B-AC55-3047387A7145}"/>
              </a:ext>
            </a:extLst>
          </p:cNvPr>
          <p:cNvSpPr txBox="1"/>
          <p:nvPr/>
        </p:nvSpPr>
        <p:spPr>
          <a:xfrm>
            <a:off x="3431656" y="4599628"/>
            <a:ext cx="2489161" cy="461665"/>
          </a:xfrm>
          <a:prstGeom prst="rect">
            <a:avLst/>
          </a:prstGeom>
          <a:noFill/>
        </p:spPr>
        <p:txBody>
          <a:bodyPr wrap="square">
            <a:spAutoFit/>
          </a:bodyPr>
          <a:lstStyle/>
          <a:p>
            <a:pPr algn="ctr"/>
            <a:r>
              <a:rPr lang="lt-LT" sz="1200" noProof="0" dirty="0">
                <a:solidFill>
                  <a:schemeClr val="tx1">
                    <a:lumMod val="50000"/>
                    <a:lumOff val="50000"/>
                  </a:schemeClr>
                </a:solidFill>
              </a:rPr>
              <a:t>Tyrime naudotas kvotinės atrankos metodas.</a:t>
            </a:r>
          </a:p>
        </p:txBody>
      </p:sp>
      <p:pic>
        <p:nvPicPr>
          <p:cNvPr id="23" name="Graphic 22">
            <a:extLst>
              <a:ext uri="{FF2B5EF4-FFF2-40B4-BE49-F238E27FC236}">
                <a16:creationId xmlns:a16="http://schemas.microsoft.com/office/drawing/2014/main" id="{F1A8B9D3-95DE-425E-AD11-EECFBF5398C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142283" y="3848608"/>
            <a:ext cx="292088" cy="292088"/>
          </a:xfrm>
          <a:prstGeom prst="rect">
            <a:avLst/>
          </a:prstGeom>
        </p:spPr>
      </p:pic>
      <p:sp>
        <p:nvSpPr>
          <p:cNvPr id="104" name="TextBox 103">
            <a:extLst>
              <a:ext uri="{FF2B5EF4-FFF2-40B4-BE49-F238E27FC236}">
                <a16:creationId xmlns:a16="http://schemas.microsoft.com/office/drawing/2014/main" id="{7C45B785-C1FE-4B10-A872-4F665109F593}"/>
              </a:ext>
            </a:extLst>
          </p:cNvPr>
          <p:cNvSpPr txBox="1"/>
          <p:nvPr/>
        </p:nvSpPr>
        <p:spPr>
          <a:xfrm>
            <a:off x="6377761" y="4594231"/>
            <a:ext cx="2232836" cy="276999"/>
          </a:xfrm>
          <a:prstGeom prst="rect">
            <a:avLst/>
          </a:prstGeom>
          <a:noFill/>
        </p:spPr>
        <p:txBody>
          <a:bodyPr wrap="square">
            <a:spAutoFit/>
          </a:bodyPr>
          <a:lstStyle/>
          <a:p>
            <a:pPr algn="ctr"/>
            <a:r>
              <a:rPr lang="lt-LT" sz="1200" noProof="0" dirty="0">
                <a:solidFill>
                  <a:schemeClr val="tx1">
                    <a:lumMod val="50000"/>
                    <a:lumOff val="50000"/>
                  </a:schemeClr>
                </a:solidFill>
              </a:rPr>
              <a:t>Visa šalies teritorija. </a:t>
            </a:r>
          </a:p>
        </p:txBody>
      </p:sp>
      <p:sp>
        <p:nvSpPr>
          <p:cNvPr id="105" name="TextBox 104">
            <a:extLst>
              <a:ext uri="{FF2B5EF4-FFF2-40B4-BE49-F238E27FC236}">
                <a16:creationId xmlns:a16="http://schemas.microsoft.com/office/drawing/2014/main" id="{DF1ABB0A-515D-481D-8016-209EED765A90}"/>
              </a:ext>
            </a:extLst>
          </p:cNvPr>
          <p:cNvSpPr txBox="1"/>
          <p:nvPr/>
        </p:nvSpPr>
        <p:spPr>
          <a:xfrm>
            <a:off x="8896914" y="4609189"/>
            <a:ext cx="2796365" cy="1200329"/>
          </a:xfrm>
          <a:prstGeom prst="rect">
            <a:avLst/>
          </a:prstGeom>
          <a:noFill/>
        </p:spPr>
        <p:txBody>
          <a:bodyPr wrap="square">
            <a:spAutoFit/>
          </a:bodyPr>
          <a:lstStyle/>
          <a:p>
            <a:pPr algn="ctr"/>
            <a:r>
              <a:rPr lang="lt-LT" sz="1200" noProof="0" dirty="0">
                <a:solidFill>
                  <a:schemeClr val="tx1">
                    <a:lumMod val="50000"/>
                    <a:lumOff val="50000"/>
                  </a:schemeClr>
                </a:solidFill>
              </a:rPr>
              <a:t>Analizė atlikta SPSS/PC programine įranga. Ataskaitoje pateikiami bendrieji atsakymų pasiskirstymai (procentai), ir pasiskirstymai pagal socialines-demografines charakteristikas (Žr. Priedus).</a:t>
            </a:r>
          </a:p>
        </p:txBody>
      </p:sp>
    </p:spTree>
    <p:extLst>
      <p:ext uri="{BB962C8B-B14F-4D97-AF65-F5344CB8AC3E}">
        <p14:creationId xmlns:p14="http://schemas.microsoft.com/office/powerpoint/2010/main" val="234430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5B7EF-E6F7-5C02-76FE-AEF6A39D10A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DA43DA-0E8A-8D8F-3359-66F5410F8FBE}"/>
              </a:ext>
            </a:extLst>
          </p:cNvPr>
          <p:cNvSpPr>
            <a:spLocks noGrp="1"/>
          </p:cNvSpPr>
          <p:nvPr>
            <p:ph sz="half" idx="1"/>
          </p:nvPr>
        </p:nvSpPr>
        <p:spPr>
          <a:xfrm>
            <a:off x="753035" y="1452282"/>
            <a:ext cx="10865223" cy="4509521"/>
          </a:xfrm>
        </p:spPr>
        <p:txBody>
          <a:bodyPr/>
          <a:lstStyle/>
          <a:p>
            <a:pPr marL="0" indent="0">
              <a:buNone/>
            </a:pPr>
            <a:r>
              <a:rPr lang="lt-LT" sz="1200" b="1" noProof="0" dirty="0">
                <a:solidFill>
                  <a:schemeClr val="accent1"/>
                </a:solidFill>
              </a:rPr>
              <a:t>Turintys patirties savanorystėje</a:t>
            </a:r>
          </a:p>
          <a:p>
            <a:r>
              <a:rPr lang="lt-LT" dirty="0"/>
              <a:t>Respondentai, turėję savanoriškos veiklos patirties, dažniausiai sutinka su tuo, kad savanorystė – labai gerbtina veikla, kuri duoda daug naudos visuomenei (4,39 balo iš 5 galimų, kur 5 reiškia „visiškai sutinku“) ir, kad savanoriavimas suteikia galimybę tobulinti jau turimus asmens įgūdžius ir profesines kompetencijas (4,23 balo). </a:t>
            </a:r>
          </a:p>
          <a:p>
            <a:r>
              <a:rPr lang="lt-LT" dirty="0"/>
              <a:t>Apklaustieji dažniausiai savanoriškoje veikloje dalyvauja kartą per metus (39 proc.) arba kelis kartus per metus (37 proc.). Paklausti, kiek laiko vidutiniškai skiria savanorystei, dažniausiai teigia, kad tai būna mažiau nei valanda per mėnesį (28 proc.). </a:t>
            </a:r>
          </a:p>
          <a:p>
            <a:r>
              <a:rPr lang="lt-LT" dirty="0"/>
              <a:t>Dažniausiai apklaustieji nesavanoriauja keliose organizacijose vienu metu – 38 proc. taip savanoriavę nėra, bet norėtų, 33 proc. niekada nebandė ir neplanuoja. 29 proc. respondentų yra / savanoriauja keliose organizacijose vienu metu – 6 proc. taip daro šiuo metu, 23 proc. yra taip savanoriavę anksčiau. </a:t>
            </a:r>
          </a:p>
          <a:p>
            <a:r>
              <a:rPr lang="lt-LT" dirty="0"/>
              <a:t>Informacijos apie savanorystės galimybės respondentai dažniausiai ieško internete (57 proc.). </a:t>
            </a:r>
          </a:p>
          <a:p>
            <a:r>
              <a:rPr lang="lt-LT" dirty="0"/>
              <a:t>Apklaustiesiems dažniausiai tekę savanoriauti padedant senjorams (32 proc.), padedant gyvūnams (30 proc.), padedant vaikams ir kultūros renginiuose (po 25 proc.). </a:t>
            </a:r>
          </a:p>
          <a:p>
            <a:r>
              <a:rPr lang="lt-LT" dirty="0"/>
              <a:t>Labiausiai priimtina savanorystė respondentams atrodo susijusi su gyvūnų priežiūra (14 proc.) arba padedant renginiuose (13 proc.). </a:t>
            </a:r>
          </a:p>
          <a:p>
            <a:r>
              <a:rPr lang="lt-LT" dirty="0"/>
              <a:t>Dažniausia priežastis, dėl kurios renkamasi savanoriška veikla, yra galėjimas padėti kitiems (61 proc.). Taip pat dažniau minimas buvimas naudingu vietos bendruomenei (40 proc.) ir asmeninės prasmės gavimas (39 proc.). </a:t>
            </a:r>
          </a:p>
          <a:p>
            <a:r>
              <a:rPr lang="lt-LT" dirty="0"/>
              <a:t>Svarbiausi aspektai savanorystėje respondentams yra žmogiškas, šiltas bendravimas su organizacijos atstovais (4,30 balo iš 5 galimų, kur 5 reiškia „labai svarbu“), organizacijos vertybės ir misija (4,21 balo) ir lankstus veiklos grafikas (4,20 balo). </a:t>
            </a:r>
          </a:p>
          <a:p>
            <a:r>
              <a:rPr lang="lt-LT" dirty="0"/>
              <a:t>Apklaustieji dažniausiai teigia, kad savanoriaujant ar po savanorystės dabar geriau supranta visuomenės problemas (45 proc.) ir sustiprino savo vertybes (40 proc.). </a:t>
            </a:r>
          </a:p>
          <a:p>
            <a:pPr marL="0" indent="0">
              <a:buNone/>
            </a:pPr>
            <a:endParaRPr lang="lt-LT" sz="1200" b="1" noProof="0" dirty="0">
              <a:solidFill>
                <a:schemeClr val="accent1"/>
              </a:solidFill>
            </a:endParaRPr>
          </a:p>
        </p:txBody>
      </p:sp>
      <p:sp>
        <p:nvSpPr>
          <p:cNvPr id="6" name="Title 2">
            <a:extLst>
              <a:ext uri="{FF2B5EF4-FFF2-40B4-BE49-F238E27FC236}">
                <a16:creationId xmlns:a16="http://schemas.microsoft.com/office/drawing/2014/main" id="{B381CB24-D1BC-D536-974E-E39CF8E85290}"/>
              </a:ext>
            </a:extLst>
          </p:cNvPr>
          <p:cNvSpPr>
            <a:spLocks noGrp="1"/>
          </p:cNvSpPr>
          <p:nvPr>
            <p:ph type="title"/>
          </p:nvPr>
        </p:nvSpPr>
        <p:spPr>
          <a:xfrm>
            <a:off x="1221178" y="573106"/>
            <a:ext cx="9730107" cy="735742"/>
          </a:xfrm>
        </p:spPr>
        <p:txBody>
          <a:bodyPr/>
          <a:lstStyle/>
          <a:p>
            <a:r>
              <a:rPr lang="lt-LT" noProof="0" dirty="0">
                <a:solidFill>
                  <a:schemeClr val="accent2">
                    <a:lumMod val="75000"/>
                  </a:schemeClr>
                </a:solidFill>
              </a:rPr>
              <a:t>APIBENDRINIMAS</a:t>
            </a:r>
          </a:p>
        </p:txBody>
      </p:sp>
    </p:spTree>
    <p:extLst>
      <p:ext uri="{BB962C8B-B14F-4D97-AF65-F5344CB8AC3E}">
        <p14:creationId xmlns:p14="http://schemas.microsoft.com/office/powerpoint/2010/main" val="3576446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6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67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BF7241-77FB-4F72-81AC-E60C72F4DAD4}"/>
              </a:ext>
            </a:extLst>
          </p:cNvPr>
          <p:cNvSpPr>
            <a:spLocks noGrp="1"/>
          </p:cNvSpPr>
          <p:nvPr>
            <p:ph type="title"/>
          </p:nvPr>
        </p:nvSpPr>
        <p:spPr/>
        <p:txBody>
          <a:bodyPr>
            <a:normAutofit fontScale="90000"/>
          </a:bodyPr>
          <a:lstStyle/>
          <a:p>
            <a:pPr algn="ctr"/>
            <a:r>
              <a:rPr lang="lt-LT" sz="3600" noProof="0" dirty="0">
                <a:solidFill>
                  <a:schemeClr val="accent2">
                    <a:lumMod val="75000"/>
                  </a:schemeClr>
                </a:solidFill>
              </a:rPr>
              <a:t>SOCIALINĖS-DEMOGRAFINĖS CHARAKTERISTIKOS</a:t>
            </a:r>
          </a:p>
        </p:txBody>
      </p:sp>
      <p:sp>
        <p:nvSpPr>
          <p:cNvPr id="32" name="Rectangle: Rounded Corners 31">
            <a:extLst>
              <a:ext uri="{FF2B5EF4-FFF2-40B4-BE49-F238E27FC236}">
                <a16:creationId xmlns:a16="http://schemas.microsoft.com/office/drawing/2014/main" id="{9BF1CEF7-4B4F-4E58-A769-93FB13BC99C7}"/>
              </a:ext>
            </a:extLst>
          </p:cNvPr>
          <p:cNvSpPr/>
          <p:nvPr/>
        </p:nvSpPr>
        <p:spPr>
          <a:xfrm>
            <a:off x="565679" y="1396863"/>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Rectangle: Rounded Corners 41">
            <a:extLst>
              <a:ext uri="{FF2B5EF4-FFF2-40B4-BE49-F238E27FC236}">
                <a16:creationId xmlns:a16="http://schemas.microsoft.com/office/drawing/2014/main" id="{8F8E52E9-8BC6-4ED2-9961-31DA67F32847}"/>
              </a:ext>
            </a:extLst>
          </p:cNvPr>
          <p:cNvSpPr/>
          <p:nvPr/>
        </p:nvSpPr>
        <p:spPr>
          <a:xfrm>
            <a:off x="3362042" y="1396863"/>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9" name="Rectangle: Rounded Corners 48">
            <a:extLst>
              <a:ext uri="{FF2B5EF4-FFF2-40B4-BE49-F238E27FC236}">
                <a16:creationId xmlns:a16="http://schemas.microsoft.com/office/drawing/2014/main" id="{9465D109-EFB6-42F2-BB47-B078D378F11F}"/>
              </a:ext>
            </a:extLst>
          </p:cNvPr>
          <p:cNvSpPr/>
          <p:nvPr/>
        </p:nvSpPr>
        <p:spPr>
          <a:xfrm>
            <a:off x="6158405" y="1396863"/>
            <a:ext cx="2671554" cy="213643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5" name="Rectangle: Rounded Corners 54">
            <a:extLst>
              <a:ext uri="{FF2B5EF4-FFF2-40B4-BE49-F238E27FC236}">
                <a16:creationId xmlns:a16="http://schemas.microsoft.com/office/drawing/2014/main" id="{F4F38E79-2002-4375-94B9-BF34C3A9DC51}"/>
              </a:ext>
            </a:extLst>
          </p:cNvPr>
          <p:cNvSpPr/>
          <p:nvPr/>
        </p:nvSpPr>
        <p:spPr>
          <a:xfrm>
            <a:off x="565677" y="3661597"/>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Rectangle: Rounded Corners 59">
            <a:extLst>
              <a:ext uri="{FF2B5EF4-FFF2-40B4-BE49-F238E27FC236}">
                <a16:creationId xmlns:a16="http://schemas.microsoft.com/office/drawing/2014/main" id="{527EEF7B-F712-47B6-909D-4F78C6E79D5B}"/>
              </a:ext>
            </a:extLst>
          </p:cNvPr>
          <p:cNvSpPr/>
          <p:nvPr/>
        </p:nvSpPr>
        <p:spPr>
          <a:xfrm>
            <a:off x="3362040" y="3661597"/>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Rounded Corners 61">
            <a:extLst>
              <a:ext uri="{FF2B5EF4-FFF2-40B4-BE49-F238E27FC236}">
                <a16:creationId xmlns:a16="http://schemas.microsoft.com/office/drawing/2014/main" id="{83B27076-FA3D-4342-811E-C0793A0C0CB2}"/>
              </a:ext>
            </a:extLst>
          </p:cNvPr>
          <p:cNvSpPr/>
          <p:nvPr/>
        </p:nvSpPr>
        <p:spPr>
          <a:xfrm>
            <a:off x="6158403" y="3661597"/>
            <a:ext cx="2671554" cy="2245275"/>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0" name="Rectangle: Rounded Corners 49">
            <a:extLst>
              <a:ext uri="{FF2B5EF4-FFF2-40B4-BE49-F238E27FC236}">
                <a16:creationId xmlns:a16="http://schemas.microsoft.com/office/drawing/2014/main" id="{D1C03969-32D5-4325-AEAF-9EA53E0336DB}"/>
              </a:ext>
            </a:extLst>
          </p:cNvPr>
          <p:cNvSpPr/>
          <p:nvPr/>
        </p:nvSpPr>
        <p:spPr>
          <a:xfrm>
            <a:off x="8954768" y="1396862"/>
            <a:ext cx="2671554" cy="4527687"/>
          </a:xfrm>
          <a:prstGeom prst="roundRect">
            <a:avLst>
              <a:gd name="adj" fmla="val 5529"/>
            </a:avLst>
          </a:prstGeom>
          <a:solidFill>
            <a:schemeClr val="bg1"/>
          </a:solidFill>
          <a:ln>
            <a:noFill/>
          </a:ln>
          <a:effectLst>
            <a:outerShdw blurRad="876300" dist="279400" dir="5400000" sx="99000" sy="99000" algn="t" rotWithShape="0">
              <a:srgbClr val="221B43">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DCD6360B-88F3-4BA6-BA6F-0F74D7A831A4}"/>
              </a:ext>
            </a:extLst>
          </p:cNvPr>
          <p:cNvSpPr txBox="1"/>
          <p:nvPr/>
        </p:nvSpPr>
        <p:spPr>
          <a:xfrm>
            <a:off x="744277" y="2113540"/>
            <a:ext cx="234979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LYTIS (%)</a:t>
            </a:r>
          </a:p>
        </p:txBody>
      </p:sp>
      <p:sp>
        <p:nvSpPr>
          <p:cNvPr id="84" name="TextBox 83">
            <a:extLst>
              <a:ext uri="{FF2B5EF4-FFF2-40B4-BE49-F238E27FC236}">
                <a16:creationId xmlns:a16="http://schemas.microsoft.com/office/drawing/2014/main" id="{FB7192C7-6E95-4825-953E-83EA8F55323F}"/>
              </a:ext>
            </a:extLst>
          </p:cNvPr>
          <p:cNvSpPr txBox="1"/>
          <p:nvPr/>
        </p:nvSpPr>
        <p:spPr>
          <a:xfrm>
            <a:off x="3560132" y="2075439"/>
            <a:ext cx="2275368"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AMŽIUS (%)</a:t>
            </a:r>
          </a:p>
        </p:txBody>
      </p:sp>
      <p:sp>
        <p:nvSpPr>
          <p:cNvPr id="92" name="TextBox 91">
            <a:extLst>
              <a:ext uri="{FF2B5EF4-FFF2-40B4-BE49-F238E27FC236}">
                <a16:creationId xmlns:a16="http://schemas.microsoft.com/office/drawing/2014/main" id="{E25D576B-5DB0-45DF-8DF6-B44275BC45B9}"/>
              </a:ext>
            </a:extLst>
          </p:cNvPr>
          <p:cNvSpPr txBox="1"/>
          <p:nvPr/>
        </p:nvSpPr>
        <p:spPr>
          <a:xfrm>
            <a:off x="6377760" y="2075439"/>
            <a:ext cx="2232837"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IŠSIMOKSLINIMAS (%)</a:t>
            </a:r>
          </a:p>
        </p:txBody>
      </p:sp>
      <p:sp>
        <p:nvSpPr>
          <p:cNvPr id="97" name="TextBox 96">
            <a:extLst>
              <a:ext uri="{FF2B5EF4-FFF2-40B4-BE49-F238E27FC236}">
                <a16:creationId xmlns:a16="http://schemas.microsoft.com/office/drawing/2014/main" id="{13B3E82D-DD4F-44F0-9274-A82425D53086}"/>
              </a:ext>
            </a:extLst>
          </p:cNvPr>
          <p:cNvSpPr txBox="1"/>
          <p:nvPr/>
        </p:nvSpPr>
        <p:spPr>
          <a:xfrm>
            <a:off x="942975" y="4273034"/>
            <a:ext cx="1924050"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PAJAMOS NAMŲ ŪKIO NARIUI PER MĖN. (%)</a:t>
            </a:r>
          </a:p>
        </p:txBody>
      </p:sp>
      <p:sp>
        <p:nvSpPr>
          <p:cNvPr id="98" name="TextBox 97">
            <a:extLst>
              <a:ext uri="{FF2B5EF4-FFF2-40B4-BE49-F238E27FC236}">
                <a16:creationId xmlns:a16="http://schemas.microsoft.com/office/drawing/2014/main" id="{2FBD97AD-30E3-4EE0-A0CF-02386BCBC782}"/>
              </a:ext>
            </a:extLst>
          </p:cNvPr>
          <p:cNvSpPr txBox="1"/>
          <p:nvPr/>
        </p:nvSpPr>
        <p:spPr>
          <a:xfrm>
            <a:off x="3777516" y="4317878"/>
            <a:ext cx="1840599"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ŠEIMINĖ PADĖTIS (%)</a:t>
            </a:r>
          </a:p>
        </p:txBody>
      </p:sp>
      <p:sp>
        <p:nvSpPr>
          <p:cNvPr id="99" name="TextBox 98">
            <a:extLst>
              <a:ext uri="{FF2B5EF4-FFF2-40B4-BE49-F238E27FC236}">
                <a16:creationId xmlns:a16="http://schemas.microsoft.com/office/drawing/2014/main" id="{E061B49E-37B5-4298-93BA-7F85B85C0B83}"/>
              </a:ext>
            </a:extLst>
          </p:cNvPr>
          <p:cNvSpPr txBox="1"/>
          <p:nvPr/>
        </p:nvSpPr>
        <p:spPr>
          <a:xfrm>
            <a:off x="6248399" y="4330543"/>
            <a:ext cx="2519153"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GYVENAMOJI VIETA (%)</a:t>
            </a:r>
          </a:p>
        </p:txBody>
      </p:sp>
      <p:sp>
        <p:nvSpPr>
          <p:cNvPr id="95" name="TextBox 94">
            <a:extLst>
              <a:ext uri="{FF2B5EF4-FFF2-40B4-BE49-F238E27FC236}">
                <a16:creationId xmlns:a16="http://schemas.microsoft.com/office/drawing/2014/main" id="{E91B7E4B-9975-49A1-8CDE-DB473C8E3EE5}"/>
              </a:ext>
            </a:extLst>
          </p:cNvPr>
          <p:cNvSpPr txBox="1"/>
          <p:nvPr/>
        </p:nvSpPr>
        <p:spPr>
          <a:xfrm>
            <a:off x="9124950" y="2087086"/>
            <a:ext cx="2364093"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100" b="0" i="0" u="none" strike="noStrike" kern="1200" cap="none" spc="0" normalizeH="0" baseline="0" noProof="0" dirty="0">
                <a:ln>
                  <a:noFill/>
                </a:ln>
                <a:solidFill>
                  <a:srgbClr val="004B50"/>
                </a:solidFill>
                <a:effectLst/>
                <a:uLnTx/>
                <a:uFillTx/>
                <a:latin typeface="Microsoft YaHei UI Light"/>
                <a:ea typeface="+mn-ea"/>
                <a:cs typeface="+mn-cs"/>
              </a:rPr>
              <a:t>PAGRINDINIS UŽSIĖMIMAS (%)</a:t>
            </a:r>
          </a:p>
        </p:txBody>
      </p:sp>
      <p:graphicFrame>
        <p:nvGraphicFramePr>
          <p:cNvPr id="3" name="Table 2">
            <a:extLst>
              <a:ext uri="{FF2B5EF4-FFF2-40B4-BE49-F238E27FC236}">
                <a16:creationId xmlns:a16="http://schemas.microsoft.com/office/drawing/2014/main" id="{B209FF21-C236-EEB7-E8F8-B9DE6A2A9B51}"/>
              </a:ext>
            </a:extLst>
          </p:cNvPr>
          <p:cNvGraphicFramePr>
            <a:graphicFrameLocks noGrp="1"/>
          </p:cNvGraphicFramePr>
          <p:nvPr/>
        </p:nvGraphicFramePr>
        <p:xfrm>
          <a:off x="3552825" y="2377017"/>
          <a:ext cx="1981199" cy="985307"/>
        </p:xfrm>
        <a:graphic>
          <a:graphicData uri="http://schemas.openxmlformats.org/drawingml/2006/table">
            <a:tbl>
              <a:tblPr firstRow="1" bandRow="1">
                <a:tableStyleId>{5C22544A-7EE6-4342-B048-85BDC9FD1C3A}</a:tableStyleId>
              </a:tblPr>
              <a:tblGrid>
                <a:gridCol w="1331805">
                  <a:extLst>
                    <a:ext uri="{9D8B030D-6E8A-4147-A177-3AD203B41FA5}">
                      <a16:colId xmlns:a16="http://schemas.microsoft.com/office/drawing/2014/main" val="3972464845"/>
                    </a:ext>
                  </a:extLst>
                </a:gridCol>
                <a:gridCol w="649394">
                  <a:extLst>
                    <a:ext uri="{9D8B030D-6E8A-4147-A177-3AD203B41FA5}">
                      <a16:colId xmlns:a16="http://schemas.microsoft.com/office/drawing/2014/main" val="3881343629"/>
                    </a:ext>
                  </a:extLst>
                </a:gridCol>
              </a:tblGrid>
              <a:tr h="196590">
                <a:tc>
                  <a:txBody>
                    <a:bodyPr/>
                    <a:lstStyle/>
                    <a:p>
                      <a:pPr algn="r" fontAlgn="b"/>
                      <a:r>
                        <a:rPr lang="lt-LT" sz="1000" b="0" kern="1200" noProof="0" dirty="0">
                          <a:solidFill>
                            <a:schemeClr val="tx1">
                              <a:lumMod val="50000"/>
                              <a:lumOff val="50000"/>
                            </a:schemeClr>
                          </a:solidFill>
                          <a:latin typeface="+mn-lt"/>
                          <a:ea typeface="+mn-ea"/>
                          <a:cs typeface="+mn-cs"/>
                        </a:rPr>
                        <a:t>18-25 m.</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196590">
                <a:tc>
                  <a:txBody>
                    <a:bodyPr/>
                    <a:lstStyle/>
                    <a:p>
                      <a:pPr algn="r" fontAlgn="b"/>
                      <a:r>
                        <a:rPr lang="lt-LT" sz="1000" b="0" kern="1200" noProof="0" dirty="0">
                          <a:solidFill>
                            <a:schemeClr val="tx1">
                              <a:lumMod val="50000"/>
                              <a:lumOff val="50000"/>
                            </a:schemeClr>
                          </a:solidFill>
                          <a:latin typeface="+mn-lt"/>
                          <a:ea typeface="+mn-ea"/>
                          <a:cs typeface="+mn-cs"/>
                        </a:rPr>
                        <a:t>26-35 m.</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17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196590">
                <a:tc>
                  <a:txBody>
                    <a:bodyPr/>
                    <a:lstStyle/>
                    <a:p>
                      <a:pPr algn="r" fontAlgn="b"/>
                      <a:r>
                        <a:rPr lang="lt-LT" sz="1000" b="0" kern="1200" noProof="0" dirty="0">
                          <a:solidFill>
                            <a:schemeClr val="tx1">
                              <a:lumMod val="50000"/>
                              <a:lumOff val="50000"/>
                            </a:schemeClr>
                          </a:solidFill>
                          <a:latin typeface="+mn-lt"/>
                          <a:ea typeface="+mn-ea"/>
                          <a:cs typeface="+mn-cs"/>
                        </a:rPr>
                        <a:t>36-45 m.</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r h="196590">
                <a:tc>
                  <a:txBody>
                    <a:bodyPr/>
                    <a:lstStyle/>
                    <a:p>
                      <a:pPr algn="r" fontAlgn="b"/>
                      <a:r>
                        <a:rPr lang="lt-LT" sz="1000" b="0" kern="1200" noProof="0" dirty="0">
                          <a:solidFill>
                            <a:schemeClr val="tx1">
                              <a:lumMod val="50000"/>
                              <a:lumOff val="50000"/>
                            </a:schemeClr>
                          </a:solidFill>
                          <a:latin typeface="+mn-lt"/>
                          <a:ea typeface="+mn-ea"/>
                          <a:cs typeface="+mn-cs"/>
                        </a:rPr>
                        <a:t>46-55 m.</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4180156"/>
                  </a:ext>
                </a:extLst>
              </a:tr>
              <a:tr h="198947">
                <a:tc>
                  <a:txBody>
                    <a:bodyPr/>
                    <a:lstStyle/>
                    <a:p>
                      <a:pPr algn="r" fontAlgn="b"/>
                      <a:r>
                        <a:rPr lang="lt-LT" sz="1000" b="0" kern="1200" noProof="0" dirty="0">
                          <a:solidFill>
                            <a:schemeClr val="tx1">
                              <a:lumMod val="50000"/>
                              <a:lumOff val="50000"/>
                            </a:schemeClr>
                          </a:solidFill>
                          <a:latin typeface="+mn-lt"/>
                          <a:ea typeface="+mn-ea"/>
                          <a:cs typeface="+mn-cs"/>
                        </a:rPr>
                        <a:t>56 m. ir daugiau</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32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828274"/>
                  </a:ext>
                </a:extLst>
              </a:tr>
            </a:tbl>
          </a:graphicData>
        </a:graphic>
      </p:graphicFrame>
      <p:graphicFrame>
        <p:nvGraphicFramePr>
          <p:cNvPr id="4" name="Table 3">
            <a:extLst>
              <a:ext uri="{FF2B5EF4-FFF2-40B4-BE49-F238E27FC236}">
                <a16:creationId xmlns:a16="http://schemas.microsoft.com/office/drawing/2014/main" id="{3E080A46-F12B-F266-7035-D56D00311E15}"/>
              </a:ext>
            </a:extLst>
          </p:cNvPr>
          <p:cNvGraphicFramePr>
            <a:graphicFrameLocks noGrp="1"/>
          </p:cNvGraphicFramePr>
          <p:nvPr/>
        </p:nvGraphicFramePr>
        <p:xfrm>
          <a:off x="616816" y="2537836"/>
          <a:ext cx="2066924" cy="491692"/>
        </p:xfrm>
        <a:graphic>
          <a:graphicData uri="http://schemas.openxmlformats.org/drawingml/2006/table">
            <a:tbl>
              <a:tblPr firstRow="1" bandRow="1">
                <a:tableStyleId>{5C22544A-7EE6-4342-B048-85BDC9FD1C3A}</a:tableStyleId>
              </a:tblPr>
              <a:tblGrid>
                <a:gridCol w="1371599">
                  <a:extLst>
                    <a:ext uri="{9D8B030D-6E8A-4147-A177-3AD203B41FA5}">
                      <a16:colId xmlns:a16="http://schemas.microsoft.com/office/drawing/2014/main" val="3972464845"/>
                    </a:ext>
                  </a:extLst>
                </a:gridCol>
                <a:gridCol w="695325">
                  <a:extLst>
                    <a:ext uri="{9D8B030D-6E8A-4147-A177-3AD203B41FA5}">
                      <a16:colId xmlns:a16="http://schemas.microsoft.com/office/drawing/2014/main" val="3881343629"/>
                    </a:ext>
                  </a:extLst>
                </a:gridCol>
              </a:tblGrid>
              <a:tr h="245846">
                <a:tc>
                  <a:txBody>
                    <a:bodyPr/>
                    <a:lstStyle/>
                    <a:p>
                      <a:pPr algn="r" fontAlgn="b"/>
                      <a:r>
                        <a:rPr lang="lt-LT" sz="1000" b="0" kern="1200" noProof="0" dirty="0">
                          <a:solidFill>
                            <a:schemeClr val="tx1">
                              <a:lumMod val="50000"/>
                              <a:lumOff val="50000"/>
                            </a:schemeClr>
                          </a:solidFill>
                          <a:latin typeface="+mn-lt"/>
                          <a:ea typeface="+mn-ea"/>
                          <a:cs typeface="+mn-cs"/>
                        </a:rPr>
                        <a:t>Vyras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47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245846">
                <a:tc>
                  <a:txBody>
                    <a:bodyPr/>
                    <a:lstStyle/>
                    <a:p>
                      <a:pPr algn="r" fontAlgn="b"/>
                      <a:r>
                        <a:rPr lang="lt-LT" sz="1000" b="0" kern="1200" noProof="0" dirty="0">
                          <a:solidFill>
                            <a:schemeClr val="tx1">
                              <a:lumMod val="50000"/>
                              <a:lumOff val="50000"/>
                            </a:schemeClr>
                          </a:solidFill>
                          <a:latin typeface="+mn-lt"/>
                          <a:ea typeface="+mn-ea"/>
                          <a:cs typeface="+mn-cs"/>
                        </a:rPr>
                        <a:t>Moteris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kern="1200" noProof="0" dirty="0">
                          <a:solidFill>
                            <a:schemeClr val="tx1">
                              <a:lumMod val="50000"/>
                              <a:lumOff val="50000"/>
                            </a:schemeClr>
                          </a:solidFill>
                          <a:latin typeface="+mn-lt"/>
                          <a:ea typeface="+mn-ea"/>
                          <a:cs typeface="+mn-cs"/>
                        </a:rPr>
                        <a:t>53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bl>
          </a:graphicData>
        </a:graphic>
      </p:graphicFrame>
      <p:graphicFrame>
        <p:nvGraphicFramePr>
          <p:cNvPr id="6" name="Table 5">
            <a:extLst>
              <a:ext uri="{FF2B5EF4-FFF2-40B4-BE49-F238E27FC236}">
                <a16:creationId xmlns:a16="http://schemas.microsoft.com/office/drawing/2014/main" id="{C7402FE2-8E19-C3E6-4F1D-5A6252CB08ED}"/>
              </a:ext>
            </a:extLst>
          </p:cNvPr>
          <p:cNvGraphicFramePr>
            <a:graphicFrameLocks noGrp="1"/>
          </p:cNvGraphicFramePr>
          <p:nvPr/>
        </p:nvGraphicFramePr>
        <p:xfrm>
          <a:off x="6238875" y="2462744"/>
          <a:ext cx="2543175" cy="823382"/>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3972464845"/>
                    </a:ext>
                  </a:extLst>
                </a:gridCol>
                <a:gridCol w="676275">
                  <a:extLst>
                    <a:ext uri="{9D8B030D-6E8A-4147-A177-3AD203B41FA5}">
                      <a16:colId xmlns:a16="http://schemas.microsoft.com/office/drawing/2014/main" val="3881343629"/>
                    </a:ext>
                  </a:extLst>
                </a:gridCol>
              </a:tblGrid>
              <a:tr h="260913">
                <a:tc>
                  <a:txBody>
                    <a:bodyPr/>
                    <a:lstStyle/>
                    <a:p>
                      <a:pPr algn="r" fontAlgn="b"/>
                      <a:r>
                        <a:rPr lang="lt-LT" sz="1000" b="0" kern="1200" noProof="0" dirty="0">
                          <a:solidFill>
                            <a:schemeClr val="tx1">
                              <a:lumMod val="50000"/>
                              <a:lumOff val="50000"/>
                            </a:schemeClr>
                          </a:solidFill>
                          <a:latin typeface="+mn-lt"/>
                          <a:ea typeface="+mn-ea"/>
                          <a:cs typeface="+mn-cs"/>
                        </a:rPr>
                        <a:t>Aukštasis / </a:t>
                      </a:r>
                      <a:r>
                        <a:rPr lang="lt-LT" sz="1000" b="0" kern="1200" noProof="0" dirty="0" err="1">
                          <a:solidFill>
                            <a:schemeClr val="tx1">
                              <a:lumMod val="50000"/>
                              <a:lumOff val="50000"/>
                            </a:schemeClr>
                          </a:solidFill>
                          <a:latin typeface="+mn-lt"/>
                          <a:ea typeface="+mn-ea"/>
                          <a:cs typeface="+mn-cs"/>
                        </a:rPr>
                        <a:t>neb</a:t>
                      </a:r>
                      <a:r>
                        <a:rPr lang="lt-LT" sz="1000" b="0" kern="1200" noProof="0" dirty="0">
                          <a:solidFill>
                            <a:schemeClr val="tx1">
                              <a:lumMod val="50000"/>
                              <a:lumOff val="50000"/>
                            </a:schemeClr>
                          </a:solidFill>
                          <a:latin typeface="+mn-lt"/>
                          <a:ea typeface="+mn-ea"/>
                          <a:cs typeface="+mn-cs"/>
                        </a:rPr>
                        <a:t>. aukštasis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388059">
                <a:tc>
                  <a:txBody>
                    <a:bodyPr/>
                    <a:lstStyle/>
                    <a:p>
                      <a:pPr algn="r" fontAlgn="b"/>
                      <a:r>
                        <a:rPr lang="lt-LT" sz="1000" b="0" kern="1200" noProof="0" dirty="0">
                          <a:solidFill>
                            <a:schemeClr val="tx1">
                              <a:lumMod val="50000"/>
                              <a:lumOff val="50000"/>
                            </a:schemeClr>
                          </a:solidFill>
                          <a:latin typeface="+mn-lt"/>
                          <a:ea typeface="+mn-ea"/>
                          <a:cs typeface="+mn-cs"/>
                        </a:rPr>
                        <a:t>Aukštesnysis / vidurinis / spec. vidurinis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kern="1200" noProof="0" dirty="0">
                          <a:solidFill>
                            <a:schemeClr val="tx1">
                              <a:lumMod val="50000"/>
                              <a:lumOff val="50000"/>
                            </a:schemeClr>
                          </a:solidFill>
                          <a:latin typeface="+mn-lt"/>
                          <a:ea typeface="+mn-ea"/>
                          <a:cs typeface="+mn-cs"/>
                        </a:rPr>
                        <a:t>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174410">
                <a:tc>
                  <a:txBody>
                    <a:bodyPr/>
                    <a:lstStyle/>
                    <a:p>
                      <a:pPr algn="r" fontAlgn="b"/>
                      <a:r>
                        <a:rPr lang="lt-LT" sz="1000" b="0" kern="1200" noProof="0" dirty="0">
                          <a:solidFill>
                            <a:schemeClr val="tx1">
                              <a:lumMod val="50000"/>
                              <a:lumOff val="50000"/>
                            </a:schemeClr>
                          </a:solidFill>
                          <a:latin typeface="+mn-lt"/>
                          <a:ea typeface="+mn-ea"/>
                          <a:cs typeface="+mn-cs"/>
                        </a:rPr>
                        <a:t>Nebaigtas vidurinis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kern="1200" noProof="0" dirty="0">
                          <a:solidFill>
                            <a:schemeClr val="tx1">
                              <a:lumMod val="50000"/>
                              <a:lumOff val="50000"/>
                            </a:schemeClr>
                          </a:solidFill>
                          <a:latin typeface="+mn-lt"/>
                          <a:ea typeface="+mn-ea"/>
                          <a:cs typeface="+mn-cs"/>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bl>
          </a:graphicData>
        </a:graphic>
      </p:graphicFrame>
      <p:graphicFrame>
        <p:nvGraphicFramePr>
          <p:cNvPr id="8" name="Table 7">
            <a:extLst>
              <a:ext uri="{FF2B5EF4-FFF2-40B4-BE49-F238E27FC236}">
                <a16:creationId xmlns:a16="http://schemas.microsoft.com/office/drawing/2014/main" id="{A0C47DC1-B017-8E11-573F-D6CB4A38ECA3}"/>
              </a:ext>
            </a:extLst>
          </p:cNvPr>
          <p:cNvGraphicFramePr>
            <a:graphicFrameLocks noGrp="1"/>
          </p:cNvGraphicFramePr>
          <p:nvPr/>
        </p:nvGraphicFramePr>
        <p:xfrm>
          <a:off x="3400426" y="4710644"/>
          <a:ext cx="2590800" cy="932774"/>
        </p:xfrm>
        <a:graphic>
          <a:graphicData uri="http://schemas.openxmlformats.org/drawingml/2006/table">
            <a:tbl>
              <a:tblPr firstRow="1" bandRow="1">
                <a:tableStyleId>{5C22544A-7EE6-4342-B048-85BDC9FD1C3A}</a:tableStyleId>
              </a:tblPr>
              <a:tblGrid>
                <a:gridCol w="1901233">
                  <a:extLst>
                    <a:ext uri="{9D8B030D-6E8A-4147-A177-3AD203B41FA5}">
                      <a16:colId xmlns:a16="http://schemas.microsoft.com/office/drawing/2014/main" val="3972464845"/>
                    </a:ext>
                  </a:extLst>
                </a:gridCol>
                <a:gridCol w="689567">
                  <a:extLst>
                    <a:ext uri="{9D8B030D-6E8A-4147-A177-3AD203B41FA5}">
                      <a16:colId xmlns:a16="http://schemas.microsoft.com/office/drawing/2014/main" val="3881343629"/>
                    </a:ext>
                  </a:extLst>
                </a:gridCol>
              </a:tblGrid>
              <a:tr h="295577">
                <a:tc>
                  <a:txBody>
                    <a:bodyPr/>
                    <a:lstStyle/>
                    <a:p>
                      <a:pPr algn="r" fontAlgn="b"/>
                      <a:r>
                        <a:rPr lang="lt-LT" sz="1000" b="0" kern="1200" noProof="0" dirty="0">
                          <a:solidFill>
                            <a:schemeClr val="tx1">
                              <a:lumMod val="50000"/>
                              <a:lumOff val="50000"/>
                            </a:schemeClr>
                          </a:solidFill>
                          <a:latin typeface="+mn-lt"/>
                          <a:ea typeface="+mn-ea"/>
                          <a:cs typeface="+mn-cs"/>
                        </a:rPr>
                        <a:t>Nevedęs / netekėjusi</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439615">
                <a:tc>
                  <a:txBody>
                    <a:bodyPr/>
                    <a:lstStyle/>
                    <a:p>
                      <a:pPr algn="r" fontAlgn="b"/>
                      <a:r>
                        <a:rPr lang="lt-LT" sz="1000" b="0" kern="1200" noProof="0" dirty="0">
                          <a:solidFill>
                            <a:schemeClr val="tx1">
                              <a:lumMod val="50000"/>
                              <a:lumOff val="50000"/>
                            </a:schemeClr>
                          </a:solidFill>
                          <a:latin typeface="+mn-lt"/>
                          <a:ea typeface="+mn-ea"/>
                          <a:cs typeface="+mn-cs"/>
                        </a:rPr>
                        <a:t>Vedęs / ištekėjusi, gyvena neregistruotoje santuokoje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197582">
                <a:tc>
                  <a:txBody>
                    <a:bodyPr/>
                    <a:lstStyle/>
                    <a:p>
                      <a:pPr algn="r" fontAlgn="b"/>
                      <a:r>
                        <a:rPr lang="lt-LT" sz="1000" b="0" kern="1200" noProof="0" dirty="0">
                          <a:solidFill>
                            <a:schemeClr val="tx1">
                              <a:lumMod val="50000"/>
                              <a:lumOff val="50000"/>
                            </a:schemeClr>
                          </a:solidFill>
                          <a:latin typeface="+mn-lt"/>
                          <a:ea typeface="+mn-ea"/>
                          <a:cs typeface="+mn-cs"/>
                        </a:rPr>
                        <a:t>Kita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bl>
          </a:graphicData>
        </a:graphic>
      </p:graphicFrame>
      <p:graphicFrame>
        <p:nvGraphicFramePr>
          <p:cNvPr id="9" name="Table 8">
            <a:extLst>
              <a:ext uri="{FF2B5EF4-FFF2-40B4-BE49-F238E27FC236}">
                <a16:creationId xmlns:a16="http://schemas.microsoft.com/office/drawing/2014/main" id="{977E1A1F-5626-2064-1A98-ED962015C28F}"/>
              </a:ext>
            </a:extLst>
          </p:cNvPr>
          <p:cNvGraphicFramePr>
            <a:graphicFrameLocks noGrp="1"/>
          </p:cNvGraphicFramePr>
          <p:nvPr/>
        </p:nvGraphicFramePr>
        <p:xfrm>
          <a:off x="6276975" y="4812145"/>
          <a:ext cx="2447925" cy="785092"/>
        </p:xfrm>
        <a:graphic>
          <a:graphicData uri="http://schemas.openxmlformats.org/drawingml/2006/table">
            <a:tbl>
              <a:tblPr firstRow="1" bandRow="1">
                <a:tableStyleId>{5C22544A-7EE6-4342-B048-85BDC9FD1C3A}</a:tableStyleId>
              </a:tblPr>
              <a:tblGrid>
                <a:gridCol w="1694007">
                  <a:extLst>
                    <a:ext uri="{9D8B030D-6E8A-4147-A177-3AD203B41FA5}">
                      <a16:colId xmlns:a16="http://schemas.microsoft.com/office/drawing/2014/main" val="3972464845"/>
                    </a:ext>
                  </a:extLst>
                </a:gridCol>
                <a:gridCol w="753918">
                  <a:extLst>
                    <a:ext uri="{9D8B030D-6E8A-4147-A177-3AD203B41FA5}">
                      <a16:colId xmlns:a16="http://schemas.microsoft.com/office/drawing/2014/main" val="3881343629"/>
                    </a:ext>
                  </a:extLst>
                </a:gridCol>
              </a:tblGrid>
              <a:tr h="206425">
                <a:tc>
                  <a:txBody>
                    <a:bodyPr/>
                    <a:lstStyle/>
                    <a:p>
                      <a:pPr algn="r" fontAlgn="b"/>
                      <a:r>
                        <a:rPr lang="lt-LT" sz="1000" b="0" kern="1200" noProof="0" dirty="0">
                          <a:solidFill>
                            <a:schemeClr val="tx1">
                              <a:lumMod val="50000"/>
                              <a:lumOff val="50000"/>
                            </a:schemeClr>
                          </a:solidFill>
                          <a:latin typeface="+mn-lt"/>
                          <a:ea typeface="+mn-ea"/>
                          <a:cs typeface="+mn-cs"/>
                        </a:rPr>
                        <a:t>Didieji miestai</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372242">
                <a:tc>
                  <a:txBody>
                    <a:bodyPr/>
                    <a:lstStyle/>
                    <a:p>
                      <a:pPr algn="r" fontAlgn="b"/>
                      <a:r>
                        <a:rPr lang="lt-LT" sz="1000" b="0" kern="1200" noProof="0" dirty="0">
                          <a:solidFill>
                            <a:schemeClr val="tx1">
                              <a:lumMod val="50000"/>
                              <a:lumOff val="50000"/>
                            </a:schemeClr>
                          </a:solidFill>
                          <a:latin typeface="+mn-lt"/>
                          <a:ea typeface="+mn-ea"/>
                          <a:cs typeface="+mn-cs"/>
                        </a:rPr>
                        <a:t>Kitas miestas, rajono centras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206425">
                <a:tc>
                  <a:txBody>
                    <a:bodyPr/>
                    <a:lstStyle/>
                    <a:p>
                      <a:pPr algn="r" fontAlgn="b"/>
                      <a:r>
                        <a:rPr lang="lt-LT" sz="1000" b="0" kern="1200" noProof="0" dirty="0">
                          <a:solidFill>
                            <a:schemeClr val="tx1">
                              <a:lumMod val="50000"/>
                              <a:lumOff val="50000"/>
                            </a:schemeClr>
                          </a:solidFill>
                          <a:latin typeface="+mn-lt"/>
                          <a:ea typeface="+mn-ea"/>
                          <a:cs typeface="+mn-cs"/>
                        </a:rPr>
                        <a:t>Kaimo vietovė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bl>
          </a:graphicData>
        </a:graphic>
      </p:graphicFrame>
      <p:pic>
        <p:nvPicPr>
          <p:cNvPr id="13" name="Picture 12">
            <a:extLst>
              <a:ext uri="{FF2B5EF4-FFF2-40B4-BE49-F238E27FC236}">
                <a16:creationId xmlns:a16="http://schemas.microsoft.com/office/drawing/2014/main" id="{3E0AE8BE-3485-D99A-86B2-44E7D3CCED25}"/>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633332" y="1571476"/>
            <a:ext cx="515999" cy="377397"/>
          </a:xfrm>
          <a:prstGeom prst="rect">
            <a:avLst/>
          </a:prstGeom>
        </p:spPr>
      </p:pic>
      <p:pic>
        <p:nvPicPr>
          <p:cNvPr id="17" name="Picture 16">
            <a:extLst>
              <a:ext uri="{FF2B5EF4-FFF2-40B4-BE49-F238E27FC236}">
                <a16:creationId xmlns:a16="http://schemas.microsoft.com/office/drawing/2014/main" id="{3AF223EE-E1BA-0B06-DFDF-DC0E4C23ABF0}"/>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408167" y="1471130"/>
            <a:ext cx="599690" cy="477743"/>
          </a:xfrm>
          <a:prstGeom prst="rect">
            <a:avLst/>
          </a:prstGeom>
        </p:spPr>
      </p:pic>
      <p:pic>
        <p:nvPicPr>
          <p:cNvPr id="20" name="Picture 19">
            <a:extLst>
              <a:ext uri="{FF2B5EF4-FFF2-40B4-BE49-F238E27FC236}">
                <a16:creationId xmlns:a16="http://schemas.microsoft.com/office/drawing/2014/main" id="{423BFAD9-C9CB-2B19-2C4E-472A7B61CF15}"/>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238177" y="1524092"/>
            <a:ext cx="576385" cy="461728"/>
          </a:xfrm>
          <a:prstGeom prst="rect">
            <a:avLst/>
          </a:prstGeom>
        </p:spPr>
      </p:pic>
      <p:graphicFrame>
        <p:nvGraphicFramePr>
          <p:cNvPr id="10" name="Table 9">
            <a:extLst>
              <a:ext uri="{FF2B5EF4-FFF2-40B4-BE49-F238E27FC236}">
                <a16:creationId xmlns:a16="http://schemas.microsoft.com/office/drawing/2014/main" id="{A5979950-9F84-1F0B-5F56-DCC25CC93FC7}"/>
              </a:ext>
            </a:extLst>
          </p:cNvPr>
          <p:cNvGraphicFramePr>
            <a:graphicFrameLocks noGrp="1"/>
          </p:cNvGraphicFramePr>
          <p:nvPr/>
        </p:nvGraphicFramePr>
        <p:xfrm>
          <a:off x="9009205" y="2503056"/>
          <a:ext cx="2647949" cy="3205017"/>
        </p:xfrm>
        <a:graphic>
          <a:graphicData uri="http://schemas.openxmlformats.org/drawingml/2006/table">
            <a:tbl>
              <a:tblPr firstRow="1" bandRow="1">
                <a:tableStyleId>{5C22544A-7EE6-4342-B048-85BDC9FD1C3A}</a:tableStyleId>
              </a:tblPr>
              <a:tblGrid>
                <a:gridCol w="1895475">
                  <a:extLst>
                    <a:ext uri="{9D8B030D-6E8A-4147-A177-3AD203B41FA5}">
                      <a16:colId xmlns:a16="http://schemas.microsoft.com/office/drawing/2014/main" val="3972464845"/>
                    </a:ext>
                  </a:extLst>
                </a:gridCol>
                <a:gridCol w="752474">
                  <a:extLst>
                    <a:ext uri="{9D8B030D-6E8A-4147-A177-3AD203B41FA5}">
                      <a16:colId xmlns:a16="http://schemas.microsoft.com/office/drawing/2014/main" val="3881343629"/>
                    </a:ext>
                  </a:extLst>
                </a:gridCol>
              </a:tblGrid>
              <a:tr h="356113">
                <a:tc>
                  <a:txBody>
                    <a:bodyPr/>
                    <a:lstStyle/>
                    <a:p>
                      <a:pPr algn="r" fontAlgn="b"/>
                      <a:r>
                        <a:rPr lang="lt-LT" sz="1000" b="0" kern="1200" noProof="0" dirty="0">
                          <a:solidFill>
                            <a:schemeClr val="tx1">
                              <a:lumMod val="50000"/>
                              <a:lumOff val="50000"/>
                            </a:schemeClr>
                          </a:solidFill>
                          <a:latin typeface="+mn-lt"/>
                          <a:ea typeface="+mn-ea"/>
                          <a:cs typeface="+mn-cs"/>
                        </a:rPr>
                        <a:t>Aukščiausio, vidutinio lygio vadovas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Specialistas (-ė), tarnautojas (-a)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Darbininkas (-ė), techninis darbuotojas (-a)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Smulkus verslininkas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828274"/>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Ūkininkas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0435558"/>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Bedarbis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9923665"/>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Pensininkas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4687451"/>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Studentas (-ė), moksleivis (-ė)</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9390406"/>
                  </a:ext>
                </a:extLst>
              </a:tr>
              <a:tr h="356113">
                <a:tc>
                  <a:txBody>
                    <a:bodyPr/>
                    <a:lstStyle/>
                    <a:p>
                      <a:pPr algn="r" fontAlgn="b"/>
                      <a:r>
                        <a:rPr lang="lt-LT" sz="1000" b="0" kern="1200" noProof="0" dirty="0">
                          <a:solidFill>
                            <a:schemeClr val="tx1">
                              <a:lumMod val="50000"/>
                              <a:lumOff val="50000"/>
                            </a:schemeClr>
                          </a:solidFill>
                          <a:latin typeface="+mn-lt"/>
                          <a:ea typeface="+mn-ea"/>
                          <a:cs typeface="+mn-cs"/>
                        </a:rPr>
                        <a:t>Užimtas namų ūkyje ir neieškau darbo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719079"/>
                  </a:ext>
                </a:extLst>
              </a:tr>
            </a:tbl>
          </a:graphicData>
        </a:graphic>
      </p:graphicFrame>
      <p:pic>
        <p:nvPicPr>
          <p:cNvPr id="22" name="Picture 21">
            <a:extLst>
              <a:ext uri="{FF2B5EF4-FFF2-40B4-BE49-F238E27FC236}">
                <a16:creationId xmlns:a16="http://schemas.microsoft.com/office/drawing/2014/main" id="{0B03A38C-C364-4ECD-D051-21BB08995D32}"/>
              </a:ext>
            </a:extLst>
          </p:cNvPr>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637434" y="3709366"/>
            <a:ext cx="526179" cy="483944"/>
          </a:xfrm>
          <a:prstGeom prst="rect">
            <a:avLst/>
          </a:prstGeom>
        </p:spPr>
      </p:pic>
      <p:sp>
        <p:nvSpPr>
          <p:cNvPr id="28" name="Oval 27">
            <a:extLst>
              <a:ext uri="{FF2B5EF4-FFF2-40B4-BE49-F238E27FC236}">
                <a16:creationId xmlns:a16="http://schemas.microsoft.com/office/drawing/2014/main" id="{23A46EC0-A8F7-09EF-62C0-85E72716A506}"/>
              </a:ext>
            </a:extLst>
          </p:cNvPr>
          <p:cNvSpPr/>
          <p:nvPr/>
        </p:nvSpPr>
        <p:spPr>
          <a:xfrm>
            <a:off x="1610192" y="148050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29" name="Oval 28">
            <a:extLst>
              <a:ext uri="{FF2B5EF4-FFF2-40B4-BE49-F238E27FC236}">
                <a16:creationId xmlns:a16="http://schemas.microsoft.com/office/drawing/2014/main" id="{F8E62E0A-B1B7-0C3F-4AA2-0BD2888632D5}"/>
              </a:ext>
            </a:extLst>
          </p:cNvPr>
          <p:cNvSpPr/>
          <p:nvPr/>
        </p:nvSpPr>
        <p:spPr>
          <a:xfrm>
            <a:off x="4428147" y="146145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30" name="Oval 29">
            <a:extLst>
              <a:ext uri="{FF2B5EF4-FFF2-40B4-BE49-F238E27FC236}">
                <a16:creationId xmlns:a16="http://schemas.microsoft.com/office/drawing/2014/main" id="{10F9F0B0-6C51-2EF9-58CE-F9BD88F48085}"/>
              </a:ext>
            </a:extLst>
          </p:cNvPr>
          <p:cNvSpPr/>
          <p:nvPr/>
        </p:nvSpPr>
        <p:spPr>
          <a:xfrm>
            <a:off x="7239756" y="148050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33" name="Oval 32">
            <a:extLst>
              <a:ext uri="{FF2B5EF4-FFF2-40B4-BE49-F238E27FC236}">
                <a16:creationId xmlns:a16="http://schemas.microsoft.com/office/drawing/2014/main" id="{F81F7E56-82EE-FFF2-C800-08B54B84070D}"/>
              </a:ext>
            </a:extLst>
          </p:cNvPr>
          <p:cNvSpPr/>
          <p:nvPr/>
        </p:nvSpPr>
        <p:spPr>
          <a:xfrm>
            <a:off x="1618850" y="369030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34" name="Oval 33">
            <a:extLst>
              <a:ext uri="{FF2B5EF4-FFF2-40B4-BE49-F238E27FC236}">
                <a16:creationId xmlns:a16="http://schemas.microsoft.com/office/drawing/2014/main" id="{EDEAACD3-D7E7-EDC9-3FB8-75A17057506E}"/>
              </a:ext>
            </a:extLst>
          </p:cNvPr>
          <p:cNvSpPr/>
          <p:nvPr/>
        </p:nvSpPr>
        <p:spPr>
          <a:xfrm>
            <a:off x="7201945" y="372840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35" name="Oval 34">
            <a:extLst>
              <a:ext uri="{FF2B5EF4-FFF2-40B4-BE49-F238E27FC236}">
                <a16:creationId xmlns:a16="http://schemas.microsoft.com/office/drawing/2014/main" id="{CB6E0C78-3A64-9E81-1F0B-5993DE2CE168}"/>
              </a:ext>
            </a:extLst>
          </p:cNvPr>
          <p:cNvSpPr/>
          <p:nvPr/>
        </p:nvSpPr>
        <p:spPr>
          <a:xfrm>
            <a:off x="4420645" y="370935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sp>
        <p:nvSpPr>
          <p:cNvPr id="31" name="Oval 30">
            <a:extLst>
              <a:ext uri="{FF2B5EF4-FFF2-40B4-BE49-F238E27FC236}">
                <a16:creationId xmlns:a16="http://schemas.microsoft.com/office/drawing/2014/main" id="{53BE1229-0973-F1DA-6A4E-7DBCA46F87E5}"/>
              </a:ext>
            </a:extLst>
          </p:cNvPr>
          <p:cNvSpPr/>
          <p:nvPr/>
        </p:nvSpPr>
        <p:spPr>
          <a:xfrm>
            <a:off x="10020767" y="1442403"/>
            <a:ext cx="540000" cy="540000"/>
          </a:xfrm>
          <a:prstGeom prst="ellipse">
            <a:avLst/>
          </a:prstGeom>
          <a:noFill/>
          <a:ln>
            <a:solidFill>
              <a:srgbClr val="1AB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prstClr val="white"/>
              </a:solidFill>
              <a:effectLst/>
              <a:uLnTx/>
              <a:uFillTx/>
              <a:latin typeface="Microsoft YaHei UI Light"/>
              <a:ea typeface="+mn-ea"/>
              <a:cs typeface="+mn-cs"/>
            </a:endParaRPr>
          </a:p>
        </p:txBody>
      </p:sp>
      <p:pic>
        <p:nvPicPr>
          <p:cNvPr id="37" name="Picture 36">
            <a:extLst>
              <a:ext uri="{FF2B5EF4-FFF2-40B4-BE49-F238E27FC236}">
                <a16:creationId xmlns:a16="http://schemas.microsoft.com/office/drawing/2014/main" id="{B22ACE66-04A0-A4FF-CADC-545218170B0A}"/>
              </a:ext>
            </a:extLst>
          </p:cNvPr>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466665" y="3757527"/>
            <a:ext cx="513870" cy="435782"/>
          </a:xfrm>
          <a:prstGeom prst="rect">
            <a:avLst/>
          </a:prstGeom>
        </p:spPr>
      </p:pic>
      <p:pic>
        <p:nvPicPr>
          <p:cNvPr id="41" name="Picture 40">
            <a:extLst>
              <a:ext uri="{FF2B5EF4-FFF2-40B4-BE49-F238E27FC236}">
                <a16:creationId xmlns:a16="http://schemas.microsoft.com/office/drawing/2014/main" id="{E0201657-3369-F639-9F57-A6EE8168268B}"/>
              </a:ext>
            </a:extLst>
          </p:cNvPr>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315505" y="3826469"/>
            <a:ext cx="329895" cy="329895"/>
          </a:xfrm>
          <a:prstGeom prst="rect">
            <a:avLst/>
          </a:prstGeom>
        </p:spPr>
      </p:pic>
      <p:pic>
        <p:nvPicPr>
          <p:cNvPr id="39" name="Picture 38">
            <a:extLst>
              <a:ext uri="{FF2B5EF4-FFF2-40B4-BE49-F238E27FC236}">
                <a16:creationId xmlns:a16="http://schemas.microsoft.com/office/drawing/2014/main" id="{7061C288-E5E1-1E2D-5715-47BE1A49788E}"/>
              </a:ext>
            </a:extLst>
          </p:cNvPr>
          <p:cNvPicPr>
            <a:picLocks noChangeAspect="1"/>
          </p:cNvPicPr>
          <p:nvPr/>
        </p:nvPicPr>
        <p:blipFill>
          <a:blip r:embed="rId9"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072599" y="1486251"/>
            <a:ext cx="445146" cy="434913"/>
          </a:xfrm>
          <a:prstGeom prst="rect">
            <a:avLst/>
          </a:prstGeom>
        </p:spPr>
      </p:pic>
      <p:graphicFrame>
        <p:nvGraphicFramePr>
          <p:cNvPr id="2" name="Table 1">
            <a:extLst>
              <a:ext uri="{FF2B5EF4-FFF2-40B4-BE49-F238E27FC236}">
                <a16:creationId xmlns:a16="http://schemas.microsoft.com/office/drawing/2014/main" id="{EB4318EF-52E2-4B08-AF4D-36E12E2E7C2E}"/>
              </a:ext>
            </a:extLst>
          </p:cNvPr>
          <p:cNvGraphicFramePr>
            <a:graphicFrameLocks noGrp="1"/>
          </p:cNvGraphicFramePr>
          <p:nvPr/>
        </p:nvGraphicFramePr>
        <p:xfrm>
          <a:off x="410441" y="4677161"/>
          <a:ext cx="2466975" cy="1150095"/>
        </p:xfrm>
        <a:graphic>
          <a:graphicData uri="http://schemas.openxmlformats.org/drawingml/2006/table">
            <a:tbl>
              <a:tblPr firstRow="1" bandRow="1">
                <a:tableStyleId>{5C22544A-7EE6-4342-B048-85BDC9FD1C3A}</a:tableStyleId>
              </a:tblPr>
              <a:tblGrid>
                <a:gridCol w="1800225">
                  <a:extLst>
                    <a:ext uri="{9D8B030D-6E8A-4147-A177-3AD203B41FA5}">
                      <a16:colId xmlns:a16="http://schemas.microsoft.com/office/drawing/2014/main" val="3972464845"/>
                    </a:ext>
                  </a:extLst>
                </a:gridCol>
                <a:gridCol w="666750">
                  <a:extLst>
                    <a:ext uri="{9D8B030D-6E8A-4147-A177-3AD203B41FA5}">
                      <a16:colId xmlns:a16="http://schemas.microsoft.com/office/drawing/2014/main" val="3881343629"/>
                    </a:ext>
                  </a:extLst>
                </a:gridCol>
              </a:tblGrid>
              <a:tr h="230019">
                <a:tc>
                  <a:txBody>
                    <a:bodyPr/>
                    <a:lstStyle/>
                    <a:p>
                      <a:pPr algn="r" fontAlgn="b"/>
                      <a:r>
                        <a:rPr lang="lt-LT" sz="1000" b="0" kern="1200" noProof="0" dirty="0">
                          <a:solidFill>
                            <a:schemeClr val="tx1">
                              <a:lumMod val="50000"/>
                              <a:lumOff val="50000"/>
                            </a:schemeClr>
                          </a:solidFill>
                          <a:latin typeface="+mn-lt"/>
                          <a:ea typeface="+mn-ea"/>
                          <a:cs typeface="+mn-cs"/>
                        </a:rPr>
                        <a:t>Iki 400 Eur</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564169"/>
                  </a:ext>
                </a:extLst>
              </a:tr>
              <a:tr h="230019">
                <a:tc>
                  <a:txBody>
                    <a:bodyPr/>
                    <a:lstStyle/>
                    <a:p>
                      <a:pPr algn="r" fontAlgn="b"/>
                      <a:r>
                        <a:rPr lang="lt-LT" sz="1000" b="0" kern="1200" noProof="0" dirty="0">
                          <a:solidFill>
                            <a:schemeClr val="tx1">
                              <a:lumMod val="50000"/>
                              <a:lumOff val="50000"/>
                            </a:schemeClr>
                          </a:solidFill>
                          <a:latin typeface="+mn-lt"/>
                          <a:ea typeface="+mn-ea"/>
                          <a:cs typeface="+mn-cs"/>
                        </a:rPr>
                        <a:t>401–500 Eur</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16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986043"/>
                  </a:ext>
                </a:extLst>
              </a:tr>
              <a:tr h="230019">
                <a:tc>
                  <a:txBody>
                    <a:bodyPr/>
                    <a:lstStyle/>
                    <a:p>
                      <a:pPr algn="r" fontAlgn="b"/>
                      <a:r>
                        <a:rPr lang="lt-LT" sz="1000" b="0" kern="1200" noProof="0" dirty="0">
                          <a:solidFill>
                            <a:schemeClr val="tx1">
                              <a:lumMod val="50000"/>
                              <a:lumOff val="50000"/>
                            </a:schemeClr>
                          </a:solidFill>
                          <a:latin typeface="+mn-lt"/>
                          <a:ea typeface="+mn-ea"/>
                          <a:cs typeface="+mn-cs"/>
                        </a:rPr>
                        <a:t>501–700 Eur</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9747008"/>
                  </a:ext>
                </a:extLst>
              </a:tr>
              <a:tr h="230019">
                <a:tc>
                  <a:txBody>
                    <a:bodyPr/>
                    <a:lstStyle/>
                    <a:p>
                      <a:pPr algn="r" fontAlgn="b"/>
                      <a:r>
                        <a:rPr lang="lt-LT" sz="1000" b="0" kern="1200" noProof="0" dirty="0">
                          <a:solidFill>
                            <a:schemeClr val="tx1">
                              <a:lumMod val="50000"/>
                              <a:lumOff val="50000"/>
                            </a:schemeClr>
                          </a:solidFill>
                          <a:latin typeface="+mn-lt"/>
                          <a:ea typeface="+mn-ea"/>
                          <a:cs typeface="+mn-cs"/>
                        </a:rPr>
                        <a:t>700-1000 Eur</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4180156"/>
                  </a:ext>
                </a:extLst>
              </a:tr>
              <a:tr h="230019">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lt-LT" sz="1000" b="0" kern="1200" noProof="0" dirty="0">
                          <a:solidFill>
                            <a:schemeClr val="tx1">
                              <a:lumMod val="50000"/>
                              <a:lumOff val="50000"/>
                            </a:schemeClr>
                          </a:solidFill>
                          <a:latin typeface="+mn-lt"/>
                          <a:ea typeface="+mn-ea"/>
                          <a:cs typeface="+mn-cs"/>
                        </a:rPr>
                        <a:t>Daugiau nei 1000 Eur</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t-LT" sz="1000" b="0" kern="1200" noProof="0" dirty="0">
                          <a:solidFill>
                            <a:schemeClr val="tx1">
                              <a:lumMod val="50000"/>
                              <a:lumOff val="50000"/>
                            </a:schemeClr>
                          </a:solidFill>
                          <a:latin typeface="+mn-lt"/>
                          <a:ea typeface="+mn-ea"/>
                          <a:cs typeface="+mn-cs"/>
                        </a:rPr>
                        <a:t>26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5643052"/>
                  </a:ext>
                </a:extLst>
              </a:tr>
            </a:tbl>
          </a:graphicData>
        </a:graphic>
      </p:graphicFrame>
    </p:spTree>
    <p:extLst>
      <p:ext uri="{BB962C8B-B14F-4D97-AF65-F5344CB8AC3E}">
        <p14:creationId xmlns:p14="http://schemas.microsoft.com/office/powerpoint/2010/main" val="242984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373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BF7A7F-6666-C41A-768B-33A140349D0B}"/>
              </a:ext>
            </a:extLst>
          </p:cNvPr>
          <p:cNvSpPr>
            <a:spLocks noGrp="1"/>
          </p:cNvSpPr>
          <p:nvPr>
            <p:ph sz="half" idx="1"/>
          </p:nvPr>
        </p:nvSpPr>
        <p:spPr/>
        <p:txBody>
          <a:bodyPr/>
          <a:lstStyle/>
          <a:p>
            <a:r>
              <a:rPr lang="lt-LT" noProof="0" dirty="0"/>
              <a:t>Ar turite savanoriškos veiklos patirties?</a:t>
            </a:r>
          </a:p>
        </p:txBody>
      </p:sp>
      <p:sp>
        <p:nvSpPr>
          <p:cNvPr id="3" name="Title 2">
            <a:extLst>
              <a:ext uri="{FF2B5EF4-FFF2-40B4-BE49-F238E27FC236}">
                <a16:creationId xmlns:a16="http://schemas.microsoft.com/office/drawing/2014/main" id="{B4B86DD1-22E0-E6F2-356D-1BD8AAE6F3CE}"/>
              </a:ext>
            </a:extLst>
          </p:cNvPr>
          <p:cNvSpPr>
            <a:spLocks noGrp="1"/>
          </p:cNvSpPr>
          <p:nvPr>
            <p:ph type="title"/>
          </p:nvPr>
        </p:nvSpPr>
        <p:spPr>
          <a:xfrm>
            <a:off x="1221178" y="714761"/>
            <a:ext cx="10408702" cy="452432"/>
          </a:xfrm>
        </p:spPr>
        <p:txBody>
          <a:bodyPr/>
          <a:lstStyle/>
          <a:p>
            <a:r>
              <a:rPr lang="lt-LT" dirty="0"/>
              <a:t>GYVENTOJŲ PATIRTIS SAVANORIŠKOJE VEIKLOJE (PROC.)</a:t>
            </a:r>
            <a:endParaRPr lang="lt-LT" noProof="0" dirty="0"/>
          </a:p>
        </p:txBody>
      </p:sp>
      <p:sp>
        <p:nvSpPr>
          <p:cNvPr id="4" name="Content Placeholder 3">
            <a:extLst>
              <a:ext uri="{FF2B5EF4-FFF2-40B4-BE49-F238E27FC236}">
                <a16:creationId xmlns:a16="http://schemas.microsoft.com/office/drawing/2014/main" id="{B85A63E3-4E84-264F-2BA8-3C16642B1A17}"/>
              </a:ext>
            </a:extLst>
          </p:cNvPr>
          <p:cNvSpPr>
            <a:spLocks noGrp="1"/>
          </p:cNvSpPr>
          <p:nvPr>
            <p:ph sz="half" idx="10"/>
          </p:nvPr>
        </p:nvSpPr>
        <p:spPr>
          <a:xfrm>
            <a:off x="8709862" y="1828800"/>
            <a:ext cx="2819709" cy="2292935"/>
          </a:xfrm>
        </p:spPr>
        <p:txBody>
          <a:bodyPr/>
          <a:lstStyle/>
          <a:p>
            <a:r>
              <a:rPr lang="lt-LT" dirty="0"/>
              <a:t>Turintys savanoriškos veiklos patirties seniau negu prieš paskutinius 12 mėnesių dažniau nurodo 18-35 metų, aukščiausio išsimokslinimo respondentai, didžiųjų miestų gyventojai. </a:t>
            </a:r>
          </a:p>
          <a:p>
            <a:endParaRPr lang="lt-LT" noProof="0" dirty="0"/>
          </a:p>
          <a:p>
            <a:r>
              <a:rPr lang="lt-LT" dirty="0"/>
              <a:t>Neturintys, bet norintys įgauti tokios patirties – 26-35 metų, aukštesnio išsimokslinimo apklaustieji. </a:t>
            </a:r>
          </a:p>
          <a:p>
            <a:endParaRPr lang="lt-LT" noProof="0" dirty="0"/>
          </a:p>
          <a:p>
            <a:r>
              <a:rPr lang="lt-LT" dirty="0"/>
              <a:t>Neturintys ir neketinantys įgyti – vyrai, 56 metų ir vyresni apklaustieji, rajono centrų ir kaimo vietovių gyventojai. </a:t>
            </a:r>
            <a:endParaRPr lang="lt-LT" noProof="0" dirty="0"/>
          </a:p>
        </p:txBody>
      </p:sp>
      <p:sp>
        <p:nvSpPr>
          <p:cNvPr id="5" name="Content Placeholder 4">
            <a:extLst>
              <a:ext uri="{FF2B5EF4-FFF2-40B4-BE49-F238E27FC236}">
                <a16:creationId xmlns:a16="http://schemas.microsoft.com/office/drawing/2014/main" id="{FC44F209-389B-E8D5-0D00-69B1E77421A3}"/>
              </a:ext>
            </a:extLst>
          </p:cNvPr>
          <p:cNvSpPr>
            <a:spLocks noGrp="1"/>
          </p:cNvSpPr>
          <p:nvPr>
            <p:ph sz="half" idx="11"/>
          </p:nvPr>
        </p:nvSpPr>
        <p:spPr/>
        <p:txBody>
          <a:bodyPr/>
          <a:lstStyle/>
          <a:p>
            <a:r>
              <a:rPr lang="lt-LT" noProof="0" dirty="0"/>
              <a:t>N=</a:t>
            </a:r>
            <a:r>
              <a:rPr lang="en-US" noProof="0" dirty="0"/>
              <a:t>1009</a:t>
            </a:r>
            <a:endParaRPr lang="lt-LT" noProof="0" dirty="0"/>
          </a:p>
        </p:txBody>
      </p:sp>
      <p:graphicFrame>
        <p:nvGraphicFramePr>
          <p:cNvPr id="6" name="Content Placeholder 6">
            <a:extLst>
              <a:ext uri="{FF2B5EF4-FFF2-40B4-BE49-F238E27FC236}">
                <a16:creationId xmlns:a16="http://schemas.microsoft.com/office/drawing/2014/main" id="{7E92072F-FC32-CA72-2B13-9C2756FC2953}"/>
              </a:ext>
            </a:extLst>
          </p:cNvPr>
          <p:cNvGraphicFramePr>
            <a:graphicFrameLocks/>
          </p:cNvGraphicFramePr>
          <p:nvPr>
            <p:extLst>
              <p:ext uri="{D42A27DB-BD31-4B8C-83A1-F6EECF244321}">
                <p14:modId xmlns:p14="http://schemas.microsoft.com/office/powerpoint/2010/main" val="1224233226"/>
              </p:ext>
            </p:extLst>
          </p:nvPr>
        </p:nvGraphicFramePr>
        <p:xfrm>
          <a:off x="1845375" y="2428964"/>
          <a:ext cx="6301097" cy="34268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302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33C848-9820-415F-22F7-9862BFE25F1C}"/>
              </a:ext>
            </a:extLst>
          </p:cNvPr>
          <p:cNvSpPr>
            <a:spLocks noGrp="1"/>
          </p:cNvSpPr>
          <p:nvPr>
            <p:ph sz="half" idx="1"/>
          </p:nvPr>
        </p:nvSpPr>
        <p:spPr/>
        <p:txBody>
          <a:bodyPr/>
          <a:lstStyle/>
          <a:p>
            <a:r>
              <a:rPr lang="lt-LT" dirty="0"/>
              <a:t>Kaip Jūs apibrėžtumėte, kas yra savanoriška veikla?</a:t>
            </a:r>
          </a:p>
        </p:txBody>
      </p:sp>
      <p:sp>
        <p:nvSpPr>
          <p:cNvPr id="3" name="Title 2">
            <a:extLst>
              <a:ext uri="{FF2B5EF4-FFF2-40B4-BE49-F238E27FC236}">
                <a16:creationId xmlns:a16="http://schemas.microsoft.com/office/drawing/2014/main" id="{53CB8762-745B-C89E-BC79-631D0399C9EC}"/>
              </a:ext>
            </a:extLst>
          </p:cNvPr>
          <p:cNvSpPr>
            <a:spLocks noGrp="1"/>
          </p:cNvSpPr>
          <p:nvPr>
            <p:ph type="title"/>
          </p:nvPr>
        </p:nvSpPr>
        <p:spPr>
          <a:xfrm>
            <a:off x="1221178" y="534712"/>
            <a:ext cx="10408702" cy="812530"/>
          </a:xfrm>
        </p:spPr>
        <p:txBody>
          <a:bodyPr/>
          <a:lstStyle/>
          <a:p>
            <a:r>
              <a:rPr lang="lt-LT" dirty="0"/>
              <a:t>SAVANORIŠKOS VEIKLOS APIBRĖŽIMAS (PROC.)</a:t>
            </a:r>
            <a:br>
              <a:rPr lang="lt-LT" dirty="0"/>
            </a:br>
            <a:r>
              <a:rPr lang="lt-LT" i="1" dirty="0"/>
              <a:t>Spontaniniai paminėjimai</a:t>
            </a:r>
          </a:p>
        </p:txBody>
      </p:sp>
      <p:sp>
        <p:nvSpPr>
          <p:cNvPr id="4" name="Content Placeholder 3">
            <a:extLst>
              <a:ext uri="{FF2B5EF4-FFF2-40B4-BE49-F238E27FC236}">
                <a16:creationId xmlns:a16="http://schemas.microsoft.com/office/drawing/2014/main" id="{D47AAB97-9E15-E8A6-7341-1D41B20B0571}"/>
              </a:ext>
            </a:extLst>
          </p:cNvPr>
          <p:cNvSpPr>
            <a:spLocks noGrp="1"/>
          </p:cNvSpPr>
          <p:nvPr>
            <p:ph sz="half" idx="10"/>
          </p:nvPr>
        </p:nvSpPr>
        <p:spPr>
          <a:xfrm>
            <a:off x="8709862" y="1828800"/>
            <a:ext cx="2819709" cy="1107996"/>
          </a:xfrm>
        </p:spPr>
        <p:txBody>
          <a:bodyPr/>
          <a:lstStyle/>
          <a:p>
            <a:r>
              <a:rPr lang="lt-LT" dirty="0"/>
              <a:t>Savanorišką veiklą kaip darbą / pagalbą be užmokesčio dažniau apibūdina moterys, 26-35 metų, aukščiausio išsimokslinimo apklaustieji, didžiųjų miestų gyventojai ir savanoriškos veiklos patirties turintys tyrimo dalyviai. </a:t>
            </a:r>
          </a:p>
        </p:txBody>
      </p:sp>
      <p:sp>
        <p:nvSpPr>
          <p:cNvPr id="6" name="Content Placeholder 4">
            <a:extLst>
              <a:ext uri="{FF2B5EF4-FFF2-40B4-BE49-F238E27FC236}">
                <a16:creationId xmlns:a16="http://schemas.microsoft.com/office/drawing/2014/main" id="{51DE454A-C615-7BEF-5CAA-5FEDA0F49661}"/>
              </a:ext>
            </a:extLst>
          </p:cNvPr>
          <p:cNvSpPr>
            <a:spLocks noGrp="1"/>
          </p:cNvSpPr>
          <p:nvPr>
            <p:ph sz="half" idx="11"/>
          </p:nvPr>
        </p:nvSpPr>
        <p:spPr>
          <a:xfrm>
            <a:off x="1238250" y="1830388"/>
            <a:ext cx="1214438" cy="246062"/>
          </a:xfrm>
        </p:spPr>
        <p:txBody>
          <a:bodyPr/>
          <a:lstStyle/>
          <a:p>
            <a:r>
              <a:rPr lang="lt-LT" noProof="0" dirty="0"/>
              <a:t>N=1009</a:t>
            </a:r>
          </a:p>
        </p:txBody>
      </p:sp>
      <p:graphicFrame>
        <p:nvGraphicFramePr>
          <p:cNvPr id="7" name="Content Placeholder 6">
            <a:extLst>
              <a:ext uri="{FF2B5EF4-FFF2-40B4-BE49-F238E27FC236}">
                <a16:creationId xmlns:a16="http://schemas.microsoft.com/office/drawing/2014/main" id="{1C2B6983-ACEC-A347-8090-57E9E10DF2C5}"/>
              </a:ext>
            </a:extLst>
          </p:cNvPr>
          <p:cNvGraphicFramePr>
            <a:graphicFrameLocks/>
          </p:cNvGraphicFramePr>
          <p:nvPr>
            <p:extLst>
              <p:ext uri="{D42A27DB-BD31-4B8C-83A1-F6EECF244321}">
                <p14:modId xmlns:p14="http://schemas.microsoft.com/office/powerpoint/2010/main" val="2323709715"/>
              </p:ext>
            </p:extLst>
          </p:nvPr>
        </p:nvGraphicFramePr>
        <p:xfrm>
          <a:off x="405353" y="1973688"/>
          <a:ext cx="8464765" cy="43496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CDBA2EE3-AD44-94D1-5A54-B459AC2017C7}"/>
              </a:ext>
            </a:extLst>
          </p:cNvPr>
          <p:cNvSpPr txBox="1">
            <a:spLocks noChangeArrowheads="1"/>
          </p:cNvSpPr>
          <p:nvPr/>
        </p:nvSpPr>
        <p:spPr bwMode="auto">
          <a:xfrm>
            <a:off x="172107" y="6407201"/>
            <a:ext cx="32233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AB1AF"/>
              </a:buClr>
              <a:buFont typeface="Wingdings" panose="05000000000000000000" pitchFamily="2" charset="2"/>
              <a:buChar char="q"/>
              <a:defRPr sz="1400">
                <a:solidFill>
                  <a:schemeClr val="tx1"/>
                </a:solidFill>
                <a:latin typeface="Calibri" panose="020F0502020204030204" pitchFamily="34" charset="0"/>
              </a:defRPr>
            </a:lvl1pPr>
            <a:lvl2pPr marL="742950" indent="-285750">
              <a:spcBef>
                <a:spcPct val="20000"/>
              </a:spcBef>
              <a:buClr>
                <a:srgbClr val="1AB1AF"/>
              </a:buClr>
              <a:buFont typeface="Arial" panose="020B0604020202020204" pitchFamily="34" charset="0"/>
              <a:buChar char="–"/>
              <a:defRPr sz="1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4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spcBef>
                <a:spcPct val="0"/>
              </a:spcBef>
              <a:buClrTx/>
              <a:buFontTx/>
              <a:buNone/>
            </a:pPr>
            <a:r>
              <a:rPr lang="lt-LT" sz="1000" i="1" noProof="0" dirty="0">
                <a:solidFill>
                  <a:srgbClr val="595959"/>
                </a:solidFill>
                <a:latin typeface="+mn-lt"/>
              </a:rPr>
              <a:t>*Galimi keli atsakymai; suma viršija 100 proc.</a:t>
            </a:r>
          </a:p>
        </p:txBody>
      </p:sp>
    </p:spTree>
    <p:extLst>
      <p:ext uri="{BB962C8B-B14F-4D97-AF65-F5344CB8AC3E}">
        <p14:creationId xmlns:p14="http://schemas.microsoft.com/office/powerpoint/2010/main" val="410415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9ED7B-E542-2710-EF3E-1F21A548BB8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66CA972-6294-02DE-09AD-C61B1B4DED87}"/>
              </a:ext>
            </a:extLst>
          </p:cNvPr>
          <p:cNvSpPr txBox="1"/>
          <p:nvPr/>
        </p:nvSpPr>
        <p:spPr>
          <a:xfrm>
            <a:off x="-1" y="3820681"/>
            <a:ext cx="12192001" cy="1451429"/>
          </a:xfrm>
          <a:prstGeom prst="rect">
            <a:avLst/>
          </a:prstGeom>
          <a:solidFill>
            <a:srgbClr val="FFFFFF">
              <a:alpha val="89804"/>
            </a:srgbClr>
          </a:solidFill>
        </p:spPr>
        <p:txBody>
          <a:bodyPr wrap="square" rtlCol="0" anchor="ctr">
            <a:noAutofit/>
          </a:bodyPr>
          <a:lstStyle/>
          <a:p>
            <a:pPr algn="ctr"/>
            <a:r>
              <a:rPr lang="lt-LT" sz="2400" b="1" dirty="0">
                <a:solidFill>
                  <a:schemeClr val="accent2"/>
                </a:solidFill>
                <a:ea typeface="Microsoft YaHei UI Light" panose="020B0502040204020203" pitchFamily="34" charset="-122"/>
              </a:rPr>
              <a:t>neturintys patirties savanorystėje</a:t>
            </a:r>
            <a:r>
              <a:rPr lang="lt-LT" sz="2400" b="1" noProof="0" dirty="0">
                <a:solidFill>
                  <a:schemeClr val="accent2"/>
                </a:solidFill>
                <a:ea typeface="Microsoft YaHei UI Light" panose="020B0502040204020203" pitchFamily="34" charset="-122"/>
              </a:rPr>
              <a:t>. </a:t>
            </a:r>
            <a:r>
              <a:rPr lang="lt-LT" sz="2400" b="1" dirty="0">
                <a:solidFill>
                  <a:schemeClr val="accent4"/>
                </a:solidFill>
                <a:ea typeface="Microsoft YaHei UI Light" panose="020B0502040204020203" pitchFamily="34" charset="-122"/>
              </a:rPr>
              <a:t>turintys patirties savanorystėje</a:t>
            </a:r>
            <a:endParaRPr lang="lt-LT" sz="2400" b="1" noProof="0" dirty="0">
              <a:solidFill>
                <a:schemeClr val="accent4"/>
              </a:solidFill>
              <a:ea typeface="Microsoft YaHei UI Light" panose="020B0502040204020203" pitchFamily="34" charset="-122"/>
            </a:endParaRPr>
          </a:p>
        </p:txBody>
      </p:sp>
      <p:pic>
        <p:nvPicPr>
          <p:cNvPr id="3" name="Picture 2">
            <a:extLst>
              <a:ext uri="{FF2B5EF4-FFF2-40B4-BE49-F238E27FC236}">
                <a16:creationId xmlns:a16="http://schemas.microsoft.com/office/drawing/2014/main" id="{9C9FF91B-3C68-3884-7650-586EBC9ABA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501676057"/>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00565B"/>
      </a:accent1>
      <a:accent2>
        <a:srgbClr val="1AB1AF"/>
      </a:accent2>
      <a:accent3>
        <a:srgbClr val="00D0D3"/>
      </a:accent3>
      <a:accent4>
        <a:srgbClr val="CCCCCC"/>
      </a:accent4>
      <a:accent5>
        <a:srgbClr val="4BACC6"/>
      </a:accent5>
      <a:accent6>
        <a:srgbClr val="F79646"/>
      </a:accent6>
      <a:hlink>
        <a:srgbClr val="0000FF"/>
      </a:hlink>
      <a:folHlink>
        <a:srgbClr val="800080"/>
      </a:folHlink>
    </a:clrScheme>
    <a:fontScheme name="Spinter">
      <a:majorFont>
        <a:latin typeface="Microsoft YaHei UI Light"/>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BA9E08736A45CB4391101F7005E30FD8" ma:contentTypeVersion="12" ma:contentTypeDescription="Kurkite naują dokumentą." ma:contentTypeScope="" ma:versionID="ed441f455700c682ba18bd8d7b4f93d3">
  <xsd:schema xmlns:xsd="http://www.w3.org/2001/XMLSchema" xmlns:xs="http://www.w3.org/2001/XMLSchema" xmlns:p="http://schemas.microsoft.com/office/2006/metadata/properties" xmlns:ns2="a3574798-fa53-4716-9862-8b2554c25e89" xmlns:ns3="ecdc1533-bc7f-4acf-924b-c085b1254991" targetNamespace="http://schemas.microsoft.com/office/2006/metadata/properties" ma:root="true" ma:fieldsID="9aa2cf7b0e5bb2df0a5bedca5308fb40" ns2:_="" ns3:_="">
    <xsd:import namespace="a3574798-fa53-4716-9862-8b2554c25e89"/>
    <xsd:import namespace="ecdc1533-bc7f-4acf-924b-c085b12549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574798-fa53-4716-9862-8b2554c25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Vaizdų žymės" ma:readOnly="false" ma:fieldId="{5cf76f15-5ced-4ddc-b409-7134ff3c332f}" ma:taxonomyMulti="true" ma:sspId="2ffa9dd7-0f58-45eb-b4cb-aa138c722e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dc1533-bc7f-4acf-924b-c085b125499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f2c1dbd-2f4e-4228-93b4-81d9a46cac2d}" ma:internalName="TaxCatchAll" ma:showField="CatchAllData" ma:web="ecdc1533-bc7f-4acf-924b-c085b12549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574798-fa53-4716-9862-8b2554c25e89">
      <Terms xmlns="http://schemas.microsoft.com/office/infopath/2007/PartnerControls"/>
    </lcf76f155ced4ddcb4097134ff3c332f>
    <TaxCatchAll xmlns="ecdc1533-bc7f-4acf-924b-c085b1254991" xsi:nil="true"/>
  </documentManagement>
</p:properties>
</file>

<file path=customXml/itemProps1.xml><?xml version="1.0" encoding="utf-8"?>
<ds:datastoreItem xmlns:ds="http://schemas.openxmlformats.org/officeDocument/2006/customXml" ds:itemID="{58B8232B-881A-4DE4-90BB-354FC88F4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574798-fa53-4716-9862-8b2554c25e89"/>
    <ds:schemaRef ds:uri="ecdc1533-bc7f-4acf-924b-c085b12549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53EFD4-8DFD-4627-BFF8-F4E6DEE4323B}">
  <ds:schemaRefs>
    <ds:schemaRef ds:uri="http://schemas.microsoft.com/sharepoint/v3/contenttype/forms"/>
  </ds:schemaRefs>
</ds:datastoreItem>
</file>

<file path=customXml/itemProps3.xml><?xml version="1.0" encoding="utf-8"?>
<ds:datastoreItem xmlns:ds="http://schemas.openxmlformats.org/officeDocument/2006/customXml" ds:itemID="{3989AF99-9F25-4B8B-A2A7-7681C76406A9}">
  <ds:schemaRefs>
    <ds:schemaRef ds:uri="http://schemas.microsoft.com/office/2006/metadata/properties"/>
    <ds:schemaRef ds:uri="http://schemas.microsoft.com/office/infopath/2007/PartnerControls"/>
    <ds:schemaRef ds:uri="a3574798-fa53-4716-9862-8b2554c25e89"/>
    <ds:schemaRef ds:uri="ecdc1533-bc7f-4acf-924b-c085b1254991"/>
  </ds:schemaRefs>
</ds:datastoreItem>
</file>

<file path=docProps/app.xml><?xml version="1.0" encoding="utf-8"?>
<Properties xmlns="http://schemas.openxmlformats.org/officeDocument/2006/extended-properties" xmlns:vt="http://schemas.openxmlformats.org/officeDocument/2006/docPropsVTypes">
  <Template/>
  <TotalTime>2451</TotalTime>
  <Words>2333</Words>
  <Application>Microsoft Office PowerPoint</Application>
  <PresentationFormat>Widescreen</PresentationFormat>
  <Paragraphs>315</Paragraphs>
  <Slides>31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Microsoft YaHei UI Light</vt:lpstr>
      <vt:lpstr>Yu Gothic UI Semilight</vt:lpstr>
      <vt:lpstr>Arial</vt:lpstr>
      <vt:lpstr>Calibri</vt:lpstr>
      <vt:lpstr>Office Theme</vt:lpstr>
      <vt:lpstr>ŠALIES GYVENTOJŲ NUOMONĖS TYRIMAS DĖL SAVANORYSTĖS</vt:lpstr>
      <vt:lpstr>PowerPoint Presentation</vt:lpstr>
      <vt:lpstr>TYRIMO METODIKA</vt:lpstr>
      <vt:lpstr>PowerPoint Presentation</vt:lpstr>
      <vt:lpstr>SOCIALINĖS-DEMOGRAFINĖS CHARAKTERISTIKOS</vt:lpstr>
      <vt:lpstr>PowerPoint Presentation</vt:lpstr>
      <vt:lpstr>GYVENTOJŲ PATIRTIS SAVANORIŠKOJE VEIKLOJE (PROC.)</vt:lpstr>
      <vt:lpstr>SAVANORIŠKOS VEIKLOS APIBRĖŽIMAS (PROC.) Spontaniniai paminėjimai</vt:lpstr>
      <vt:lpstr>PowerPoint Presentation</vt:lpstr>
      <vt:lpstr>NEDALYVAVIMO SAVANORIŠKOJE VEIKLOJE PRIEŽASTYS (PROC.)</vt:lpstr>
      <vt:lpstr>VEIKSNIAI, KURIE PASKATINTŲ SAVANORIAUTI (PROC.)</vt:lpstr>
      <vt:lpstr>INFORMACIJOS PAIEŠKOS ŠALTINIAI APIE SAVANORYSTĘ (PROC.)</vt:lpstr>
      <vt:lpstr>PRITARIMAS TEIGINIAMS APIE SAVANORYSTĘ (PROC.)</vt:lpstr>
      <vt:lpstr>GYVENTOJŲ SVARSTYTINOS SAVANORIAVIMO SRITYS (PROC.)</vt:lpstr>
      <vt:lpstr>PRIIMTINAS SAVANORYSTĖS VEIKLOS TIPAS (PROC.)</vt:lpstr>
      <vt:lpstr>SVARBIAUSI SAVANORYSTĖS ASPEKTAI GYVENTOJŲ POŽIŪRIU (PROC.)</vt:lpstr>
      <vt:lpstr>PowerPoint Presentation</vt:lpstr>
      <vt:lpstr>PRITARIMAS TEIGINIAMS APIE SAVANORYSTĘ (PROC.)</vt:lpstr>
      <vt:lpstr>DALYVAVIMO SAVANORIŠKOJE VEIKLOJE DAŽNUMAS (PROC.)</vt:lpstr>
      <vt:lpstr>VIDUTINIŠKAI PER SAVAITĘ SKIRIAMAS LAIKAS SAVANORIŠKAI VEIKLAI (PROC.)</vt:lpstr>
      <vt:lpstr>SAVANORYSTĖ KELIOSE ORGANICAZIJOSE VIENU METU (PROC.)</vt:lpstr>
      <vt:lpstr>INFORMACIJOS PAIEŠKOS ŠALTINIAI APIE SAVANORYSTĘ (PROC.)</vt:lpstr>
      <vt:lpstr>SAVANORIŠKOS VEIKLOS POBŪDIS (PROC.)</vt:lpstr>
      <vt:lpstr>LABIAUSIAI PRIIMTIAS SAVANORYSTĖS VEIKLOS TIPAS (PROC.)</vt:lpstr>
      <vt:lpstr>PRIEŽASTYS SAVANORIAUTI (PROC.)</vt:lpstr>
      <vt:lpstr>SVARBIAUSI SAVANORYSTĖS ASPEKTAI GYVENTOJŲ POŽIŪRIU (PROC.)</vt:lpstr>
      <vt:lpstr>SAVANORYSTĖS POVEIKIS VERTYBĖMS, ELGESIUI IR SAVIJAUTAI (PROC.)</vt:lpstr>
      <vt:lpstr>PowerPoint Presentation</vt:lpstr>
      <vt:lpstr>APIBENDRINIMAS</vt:lpstr>
      <vt:lpstr>APIBENDRINIMAS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Remigijus</dc:creator>
  <cp:lastModifiedBy>Kristina Balciauskaite</cp:lastModifiedBy>
  <cp:revision>31</cp:revision>
  <cp:lastPrinted>2019-07-26T13:50:10Z</cp:lastPrinted>
  <dcterms:created xsi:type="dcterms:W3CDTF">2016-10-12T19:46:29Z</dcterms:created>
  <dcterms:modified xsi:type="dcterms:W3CDTF">2025-12-04T20:46:48Z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0x010100BA9E08736A45CB4391101F7005E30FD8</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